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ee92c8307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3ee92c8307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e92c8307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ee92c8307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ee92c8307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3ee92c8307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e92c8307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3ee92c8307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e92c8307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3ee92c8307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e92c8307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3ee92c8307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ee92c8307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ee92c8307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ee92c8307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3ee92c8307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e92c8307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3ee92c8307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e92c8307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ee92c8307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e92c8307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e92c8307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ee92c830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3ee92c830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e92c8307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ee92c8307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e92c8307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3ee92c8307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ee92c8307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3ee92c8307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ee92c8307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3ee92c8307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ee92c8307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3ee92c8307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ee92c8307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ee92c8307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ee92c830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ee92c830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e92c8307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ee92c8307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ee92c830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ee92c830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ee92c8307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3ee92c8307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ee92c8307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ee92c8307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ee92c8307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ee92c8307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ee92c830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3ee92c830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ee92c8307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3ee92c8307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e92c830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ee92c830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ee92c8307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3ee92c8307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ee92c830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3ee92c830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ee92c8307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3ee92c8307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ee92c8307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3ee92c8307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ee92c8307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3ee92c8307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ee92c830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3ee92c830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ee92c8307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3ee92c8307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ee92c830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ee92c830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ee92c8307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3ee92c8307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ee92c830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3ee92c830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ee92c8307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3ee92c8307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ee92c8307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3ee92c8307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ee92c8307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3ee92c8307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ee92c830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3ee92c830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ee92c830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3ee92c830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ee92c830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ee92c830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ee92c8307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3ee92c830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ee92c8307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ee92c8307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ee92c8307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g3ee92c8307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ee92c8307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3ee92c8307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ee92c8307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3ee92c8307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ee92c8307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3ee92c8307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ee92c8307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3ee92c8307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ee92c8307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ee92c8307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ee92c8307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ee92c8307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ee92c8307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3ee92c8307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ee92c8307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3ee92c8307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ee92c8307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ee92c8307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ee92c8307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3ee92c8307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e92c8307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e92c8307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●"/>
              <a:defRPr>
                <a:solidFill>
                  <a:srgbClr val="FFE599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A2C4C9"/>
              </a:buClr>
              <a:buSzPts val="1400"/>
              <a:buChar char="○"/>
              <a:defRPr>
                <a:solidFill>
                  <a:srgbClr val="A2C4C9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9CB9C"/>
              </a:buClr>
              <a:buSzPts val="1400"/>
              <a:buChar char="■"/>
              <a:defRPr>
                <a:solidFill>
                  <a:srgbClr val="F9CB9C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D5A6BD"/>
              </a:buClr>
              <a:buSzPts val="1400"/>
              <a:buChar char="●"/>
              <a:defRPr>
                <a:solidFill>
                  <a:srgbClr val="D5A6BD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 sz="1800">
                <a:solidFill>
                  <a:schemeClr val="accent6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Therapy in the </a:t>
            </a:r>
            <a:r>
              <a:rPr lang="en-US" sz="4400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4400" b="0" i="0" u="none" strike="noStrike" cap="none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reatment of </a:t>
            </a:r>
            <a:r>
              <a:rPr lang="en-US" sz="4400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400" b="0" i="0" u="none" strike="noStrike" cap="none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osttraumatic </a:t>
            </a:r>
            <a:r>
              <a:rPr lang="en-US" sz="4400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endParaRPr sz="4400" b="0" i="0" u="none" strike="noStrike" cap="none">
              <a:solidFill>
                <a:srgbClr val="C9DA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3778819"/>
            <a:ext cx="8520600" cy="1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30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David M. Klein, MD</a:t>
            </a:r>
            <a:endParaRPr sz="3000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24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Kennedy-White Orthopaedic Center</a:t>
            </a:r>
            <a:endParaRPr sz="24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Sarasota, Florida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ystrophy just </a:t>
            </a: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PAIN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No.</a:t>
            </a:r>
            <a:endParaRPr sz="4800">
              <a:solidFill>
                <a:srgbClr val="EA9999"/>
              </a:solidFill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Definitions require </a:t>
            </a:r>
            <a:r>
              <a:rPr lang="en-US" sz="32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utonomic </a:t>
            </a:r>
            <a:r>
              <a:rPr lang="en-US" sz="32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nvolvement</a:t>
            </a:r>
            <a:endParaRPr>
              <a:solidFill>
                <a:srgbClr val="9FC5E8"/>
              </a:solidFill>
            </a:endParaRPr>
          </a:p>
          <a:p>
            <a:pPr marL="457200" marR="0" lvl="0" indent="0" algn="ctr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0" i="1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800" i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800" b="0" i="1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ympathetic </a:t>
            </a:r>
            <a:r>
              <a:rPr lang="en-US" sz="2800" i="1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800" b="0" i="1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eflex”</a:t>
            </a:r>
            <a:r>
              <a:rPr lang="en-US" sz="28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 part of RSD</a:t>
            </a:r>
            <a:endParaRPr sz="28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spcBef>
                <a:spcPts val="56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“Pain Out of Proportion to Injury”</a:t>
            </a:r>
            <a:r>
              <a:rPr lang="en-US" sz="24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4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 sufficient on its own</a:t>
            </a:r>
            <a:endParaRPr sz="24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Dystrophy must have </a:t>
            </a:r>
            <a:r>
              <a:rPr lang="en-US" sz="30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Autonomic involvement</a:t>
            </a:r>
            <a:endParaRPr sz="3000" b="0" i="0" u="none" strike="noStrike" cap="none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D5A6BD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Skin</a:t>
            </a:r>
            <a:endParaRPr>
              <a:solidFill>
                <a:srgbClr val="D5A6BD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A9999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Blood flow</a:t>
            </a:r>
            <a:endParaRPr>
              <a:solidFill>
                <a:srgbClr val="EA9999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A4C2F4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Sweat glands</a:t>
            </a:r>
            <a:endParaRPr>
              <a:solidFill>
                <a:srgbClr val="A4C2F4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9CB9C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Hair changes</a:t>
            </a:r>
            <a:endParaRPr>
              <a:solidFill>
                <a:srgbClr val="F9CB9C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D9D9D9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Nail changes</a:t>
            </a:r>
            <a:endParaRPr>
              <a:solidFill>
                <a:srgbClr val="D9D9D9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A2C4C9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A2C4C9"/>
                </a:solidFill>
                <a:latin typeface="Calibri"/>
                <a:ea typeface="Calibri"/>
                <a:cs typeface="Calibri"/>
                <a:sym typeface="Calibri"/>
              </a:rPr>
              <a:t>Patchy osteoporosis</a:t>
            </a:r>
            <a:endParaRPr>
              <a:solidFill>
                <a:srgbClr val="A2C4C9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1600"/>
              </a:spcAft>
              <a:buClr>
                <a:srgbClr val="DD7E6B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DD7E6B"/>
                </a:solidFill>
                <a:latin typeface="Calibri"/>
                <a:ea typeface="Calibri"/>
                <a:cs typeface="Calibri"/>
                <a:sym typeface="Calibri"/>
              </a:rPr>
              <a:t>Muscle tone changes</a:t>
            </a:r>
            <a:endParaRPr sz="3200" b="0" i="0" u="none" strike="noStrike" cap="none">
              <a:solidFill>
                <a:srgbClr val="DD7E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4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4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osttraumatic </a:t>
            </a:r>
            <a:r>
              <a:rPr lang="en-US" sz="4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FC5E8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Involves autonomic responses</a:t>
            </a:r>
            <a:endParaRPr>
              <a:solidFill>
                <a:srgbClr val="9FC5E8"/>
              </a:solidFill>
            </a:endParaRPr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rgbClr val="B6D7A8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Blood flow</a:t>
            </a:r>
            <a:endParaRPr sz="2400" i="1">
              <a:solidFill>
                <a:srgbClr val="B6D7A8"/>
              </a:solidFill>
            </a:endParaRPr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rgbClr val="B6D7A8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2400" i="1">
              <a:solidFill>
                <a:srgbClr val="B6D7A8"/>
              </a:solidFill>
            </a:endParaRPr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rgbClr val="B6D7A8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Hair pattern</a:t>
            </a:r>
            <a:endParaRPr sz="2400" i="1">
              <a:solidFill>
                <a:srgbClr val="B6D7A8"/>
              </a:solidFill>
            </a:endParaRPr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rgbClr val="B6D7A8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Sweat pattern</a:t>
            </a:r>
            <a:endParaRPr sz="2400" i="1">
              <a:solidFill>
                <a:srgbClr val="B6D7A8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B4A7D6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Likely cortical and spinal cord modulation</a:t>
            </a:r>
            <a:endParaRPr>
              <a:solidFill>
                <a:srgbClr val="B4A7D6"/>
              </a:solidFill>
            </a:endParaRPr>
          </a:p>
          <a:p>
            <a:pPr marL="342900" lvl="0" indent="-317500" rtl="0">
              <a:spcBef>
                <a:spcPts val="560"/>
              </a:spcBef>
              <a:spcAft>
                <a:spcPts val="0"/>
              </a:spcAft>
              <a:buClr>
                <a:srgbClr val="D5A6BD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Persists in the ABSENCE of ongoing damage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 of </a:t>
            </a: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endParaRPr sz="44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2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an I be a little bit </a:t>
            </a:r>
            <a:r>
              <a:rPr lang="en-US" sz="32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3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ypertensive?”</a:t>
            </a:r>
            <a:endParaRPr>
              <a:solidFill>
                <a:srgbClr val="D9D9D9"/>
              </a:solidFill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rgbClr val="B6D7A8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>
              <a:solidFill>
                <a:srgbClr val="B6D7A8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2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an I be a little b</a:t>
            </a:r>
            <a:r>
              <a:rPr lang="en-US" sz="32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2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ystrophic</a:t>
            </a:r>
            <a:r>
              <a:rPr lang="en-US" sz="32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?”</a:t>
            </a:r>
            <a:endParaRPr>
              <a:solidFill>
                <a:srgbClr val="CCCCCC"/>
              </a:solidFill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rgbClr val="B6D7A8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 sz="32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“Can I be a little bit Pregnant?”</a:t>
            </a:r>
            <a:endParaRPr sz="1800">
              <a:solidFill>
                <a:srgbClr val="D9D9D9"/>
              </a:solidFill>
            </a:endParaRPr>
          </a:p>
          <a:p>
            <a:pPr marL="742950" lvl="1" indent="-285750" rtl="0"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2800"/>
              <a:buFont typeface="Arial"/>
              <a:buChar char="–"/>
            </a:pPr>
            <a:r>
              <a:rPr lang="en-US" sz="28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 sz="3200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Who has </a:t>
            </a: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Dystrophy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No definitive way to tell,</a:t>
            </a:r>
            <a:endParaRPr sz="3200">
              <a:solidFill>
                <a:srgbClr val="B4A7D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“...</a:t>
            </a:r>
            <a:r>
              <a:rPr lang="en-US" sz="3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I know it when I see it.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 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r>
              <a:rPr lang="en-US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- Supreme Court Justice Potter Stewart, 1964</a:t>
            </a:r>
            <a:endParaRPr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Dystrophy Stages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488" y="1717450"/>
            <a:ext cx="8141020" cy="464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– </a:t>
            </a:r>
            <a:r>
              <a:rPr lang="en-US" sz="44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44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cute </a:t>
            </a:r>
            <a:r>
              <a:rPr lang="en-US" sz="44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endParaRPr sz="4400" b="0" i="0" u="none" strike="noStrike" cap="none">
              <a:solidFill>
                <a:srgbClr val="F9CB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225" y="1536628"/>
            <a:ext cx="6003550" cy="450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– </a:t>
            </a:r>
            <a:r>
              <a:rPr lang="en-US" sz="44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44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cute </a:t>
            </a:r>
            <a:r>
              <a:rPr lang="en-US" sz="44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endParaRPr sz="4400" b="0" i="0" u="none" strike="noStrike" cap="none">
              <a:solidFill>
                <a:srgbClr val="F9CB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848" y="1536625"/>
            <a:ext cx="3836311" cy="45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– </a:t>
            </a:r>
            <a:r>
              <a:rPr lang="en-US" sz="44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hronic </a:t>
            </a:r>
            <a:r>
              <a:rPr lang="en-US" sz="44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endParaRPr sz="44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476862"/>
            <a:ext cx="4402674" cy="39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7" y="2030651"/>
            <a:ext cx="4249752" cy="44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abel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44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Labeling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 bad thing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Labeling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 bad thing unless it severe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(and unless it </a:t>
            </a:r>
            <a:r>
              <a:rPr lang="en-US" sz="2400" i="1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allows them to get</a:t>
            </a:r>
            <a:br>
              <a:rPr lang="en-US" sz="2400" i="1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 the medical attention that they need)</a:t>
            </a:r>
            <a:endParaRPr sz="2400" i="1">
              <a:solidFill>
                <a:srgbClr val="B6D7A8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rgbClr val="EAD1DC"/>
                </a:solidFill>
                <a:latin typeface="Calibri"/>
                <a:ea typeface="Calibri"/>
                <a:cs typeface="Calibri"/>
                <a:sym typeface="Calibri"/>
              </a:rPr>
              <a:t>Local Literature</a:t>
            </a:r>
            <a:endParaRPr sz="4400" b="0" i="0" u="none" strike="noStrike" cap="none">
              <a:solidFill>
                <a:srgbClr val="EAD1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100" y="1933775"/>
            <a:ext cx="8425797" cy="42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 of </a:t>
            </a: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endParaRPr sz="44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Avoid labels - Use skillful communications:</a:t>
            </a:r>
            <a:endParaRPr sz="2400" i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ou’re just a bit more 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sensitive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than most”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ou’re just a bit more </a:t>
            </a:r>
            <a:r>
              <a:rPr lang="en-US" sz="32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stiff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than most”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-US" sz="2400" b="0" i="1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“… I’m confident that we can work through it.”</a:t>
            </a:r>
            <a:endParaRPr sz="2400" b="0" i="1" u="none" strike="noStrike" cap="none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Is there a </a:t>
            </a:r>
            <a:r>
              <a:rPr lang="en-US" sz="44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Gold Standard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 test?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Thermography? – 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No.</a:t>
            </a:r>
            <a:endParaRPr>
              <a:solidFill>
                <a:srgbClr val="EA9999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Bone scan? – 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No.</a:t>
            </a:r>
            <a:endParaRPr>
              <a:solidFill>
                <a:srgbClr val="EA9999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Radiographic osteopenia? – 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No.</a:t>
            </a:r>
            <a:endParaRPr>
              <a:solidFill>
                <a:srgbClr val="EA9999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 and sweat changes?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No.</a:t>
            </a:r>
            <a:endParaRPr>
              <a:solidFill>
                <a:srgbClr val="EA9999"/>
              </a:solidFill>
            </a:endParaRPr>
          </a:p>
        </p:txBody>
      </p:sp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1074" y="2646575"/>
            <a:ext cx="2233076" cy="3733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there any </a:t>
            </a:r>
            <a:r>
              <a:rPr lang="en-US" sz="44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44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old </a:t>
            </a:r>
            <a:r>
              <a:rPr lang="en-US" sz="44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44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tandard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tests?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5"/>
          <p:cNvSpPr txBox="1">
            <a:spLocks noGrp="1"/>
          </p:cNvSpPr>
          <p:nvPr>
            <p:ph type="body" idx="1"/>
          </p:nvPr>
        </p:nvSpPr>
        <p:spPr>
          <a:xfrm>
            <a:off x="311700" y="15428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8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No.</a:t>
            </a:r>
            <a:endParaRPr sz="4800">
              <a:solidFill>
                <a:srgbClr val="EA999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Are there any </a:t>
            </a:r>
            <a:r>
              <a:rPr lang="en-US" sz="44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Gold Standard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 tests?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6"/>
          <p:cNvSpPr txBox="1">
            <a:spLocks noGrp="1"/>
          </p:cNvSpPr>
          <p:nvPr>
            <p:ph type="body" idx="1"/>
          </p:nvPr>
        </p:nvSpPr>
        <p:spPr>
          <a:xfrm>
            <a:off x="311700" y="1536625"/>
            <a:ext cx="42603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Unfortunately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liability, insurance, and Worker’s Compensation world behaves as if there is a gold standard</a:t>
            </a:r>
            <a:endParaRPr/>
          </a:p>
        </p:txBody>
      </p:sp>
      <p:pic>
        <p:nvPicPr>
          <p:cNvPr id="195" name="Google Shape;1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875" y="2179575"/>
            <a:ext cx="3843425" cy="32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en-US" sz="44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ystrophy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ervasive?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majority of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cases, </a:t>
            </a:r>
            <a:r>
              <a:rPr lang="en-US" sz="32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o.</a:t>
            </a:r>
            <a:endParaRPr>
              <a:solidFill>
                <a:srgbClr val="EA9999"/>
              </a:solidFill>
            </a:endParaRPr>
          </a:p>
          <a:p>
            <a:pPr marL="742950" marR="0" lvl="1" indent="-222250" algn="l" rtl="0">
              <a:spcBef>
                <a:spcPts val="560"/>
              </a:spcBef>
              <a:spcAft>
                <a:spcPts val="1600"/>
              </a:spcAft>
              <a:buClr>
                <a:srgbClr val="A4C2F4"/>
              </a:buClr>
              <a:buSzPts val="1800"/>
              <a:buFont typeface="Arial"/>
              <a:buChar char="–"/>
            </a:pPr>
            <a:r>
              <a:rPr lang="en-US" sz="1800" b="0" i="1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Should not be a reason to avoid other body parts</a:t>
            </a:r>
            <a:endParaRPr sz="1800" i="1">
              <a:solidFill>
                <a:srgbClr val="A4C2F4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ystrophy </a:t>
            </a:r>
            <a:r>
              <a:rPr lang="en-US" sz="44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4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ermanent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In many/most cases, </a:t>
            </a:r>
            <a:r>
              <a:rPr lang="en-US" sz="32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>
              <a:solidFill>
                <a:srgbClr val="EA999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Early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ntervention </a:t>
            </a:r>
            <a:r>
              <a:rPr lang="en-US" sz="44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en-US" sz="44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44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ey</a:t>
            </a:r>
            <a:endParaRPr sz="44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Less than one year: </a:t>
            </a:r>
            <a:r>
              <a:rPr lang="en-US" sz="32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80% will improve</a:t>
            </a:r>
            <a:endParaRPr>
              <a:solidFill>
                <a:srgbClr val="F9CB9C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Greater than one year: </a:t>
            </a:r>
            <a:r>
              <a:rPr lang="en-US" sz="32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50% will improve</a:t>
            </a:r>
            <a:endParaRPr sz="3200" b="0" i="0" u="none" strike="noStrike" cap="none">
              <a:solidFill>
                <a:srgbClr val="D5A6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400" i="1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Therapy is more effective for acute than chronic dystrophy</a:t>
            </a:r>
            <a:endParaRPr sz="2400" i="1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amous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istorical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xample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40"/>
          <p:cNvSpPr txBox="1">
            <a:spLocks noGrp="1"/>
          </p:cNvSpPr>
          <p:nvPr>
            <p:ph type="body" idx="1"/>
          </p:nvPr>
        </p:nvSpPr>
        <p:spPr>
          <a:xfrm>
            <a:off x="311700" y="1701550"/>
            <a:ext cx="8520600" cy="4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Silas Weir Mitchell, MD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– American Civil War</a:t>
            </a:r>
            <a:endParaRPr sz="2400">
              <a:solidFill>
                <a:schemeClr val="lt2"/>
              </a:solidFill>
            </a:endParaRPr>
          </a:p>
          <a:p>
            <a:pPr marL="0" marR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Soldier with median nerve injury at the wrist</a:t>
            </a:r>
            <a:endParaRPr sz="2400"/>
          </a:p>
          <a:p>
            <a:pPr marL="0" marR="0" lvl="0" indent="45720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-US" sz="24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ajor causalgia”</a:t>
            </a:r>
            <a:endParaRPr sz="2400">
              <a:solidFill>
                <a:srgbClr val="EA9999"/>
              </a:solidFill>
            </a:endParaRPr>
          </a:p>
        </p:txBody>
      </p:sp>
      <p:pic>
        <p:nvPicPr>
          <p:cNvPr id="220" name="Google Shape;22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7175" y="2913975"/>
            <a:ext cx="2402949" cy="36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0"/>
          <p:cNvPicPr preferRelativeResize="0"/>
          <p:nvPr/>
        </p:nvPicPr>
        <p:blipFill rotWithShape="1">
          <a:blip r:embed="rId4">
            <a:alphaModFix/>
          </a:blip>
          <a:srcRect t="3427" b="4440"/>
          <a:stretch/>
        </p:blipFill>
        <p:spPr>
          <a:xfrm>
            <a:off x="2760550" y="4076650"/>
            <a:ext cx="2659626" cy="251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Synonyms for </a:t>
            </a:r>
            <a:r>
              <a:rPr lang="en-US" sz="4400" b="0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Dystrophy</a:t>
            </a:r>
            <a:endParaRPr sz="4400" b="0" i="0" u="none" strike="noStrike" cap="none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1"/>
          <p:cNvSpPr txBox="1">
            <a:spLocks noGrp="1"/>
          </p:cNvSpPr>
          <p:nvPr>
            <p:ph type="body" idx="1"/>
          </p:nvPr>
        </p:nvSpPr>
        <p:spPr>
          <a:xfrm>
            <a:off x="311700" y="1536624"/>
            <a:ext cx="8520600" cy="48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720"/>
              <a:buFont typeface="Arial"/>
              <a:buChar char="•"/>
            </a:pPr>
            <a:r>
              <a:rPr lang="en-US" sz="2720" b="0" i="0" u="none" strike="noStrike" cap="none">
                <a:latin typeface="Calibri"/>
                <a:ea typeface="Calibri"/>
                <a:cs typeface="Calibri"/>
                <a:sym typeface="Calibri"/>
              </a:rPr>
              <a:t>Causalgia</a:t>
            </a:r>
            <a:endParaRPr sz="272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235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–"/>
            </a:pPr>
            <a:r>
              <a:rPr lang="en-US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Major – defined nerve</a:t>
            </a:r>
            <a:endParaRPr>
              <a:solidFill>
                <a:schemeClr val="lt2"/>
              </a:solidFill>
            </a:endParaRPr>
          </a:p>
          <a:p>
            <a:pPr marL="742950" marR="0" lvl="1" indent="-2235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–"/>
            </a:pPr>
            <a:r>
              <a:rPr lang="en-US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Minor – undefined nerve</a:t>
            </a:r>
            <a:endParaRPr>
              <a:solidFill>
                <a:schemeClr val="lt2"/>
              </a:solidFill>
            </a:endParaRPr>
          </a:p>
          <a:p>
            <a:pPr marL="342900" lvl="0" indent="-312420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A4C2F4"/>
              </a:buClr>
              <a:buSzPts val="2720"/>
              <a:buFont typeface="Calibri"/>
              <a:buChar char="•"/>
            </a:pPr>
            <a:r>
              <a:rPr lang="en-US" sz="272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Sudeck’s Atrophy</a:t>
            </a:r>
            <a:endParaRPr sz="2720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2720"/>
              <a:buFont typeface="Arial"/>
              <a:buChar char="•"/>
            </a:pPr>
            <a:r>
              <a:rPr lang="en-US" sz="272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RSD – </a:t>
            </a:r>
            <a:r>
              <a:rPr lang="en-US" sz="272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72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eflex sympathetic dystrophy</a:t>
            </a:r>
            <a:endParaRPr>
              <a:solidFill>
                <a:srgbClr val="EA9999"/>
              </a:solidFill>
            </a:endParaRPr>
          </a:p>
          <a:p>
            <a:pPr marL="742950" marR="0" lvl="1" indent="-2235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–"/>
            </a:pPr>
            <a:r>
              <a:rPr lang="en-US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 – defined nerve</a:t>
            </a:r>
            <a:endParaRPr>
              <a:solidFill>
                <a:schemeClr val="lt2"/>
              </a:solidFill>
            </a:endParaRPr>
          </a:p>
          <a:p>
            <a:pPr marL="742950" marR="0" lvl="1" indent="-2235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–"/>
            </a:pPr>
            <a:r>
              <a:rPr lang="en-US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 – undefined nerve</a:t>
            </a:r>
            <a:endParaRPr>
              <a:solidFill>
                <a:schemeClr val="lt2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B4A7D6"/>
              </a:buClr>
              <a:buSzPts val="2720"/>
              <a:buFont typeface="Arial"/>
              <a:buChar char="•"/>
            </a:pPr>
            <a:r>
              <a:rPr lang="en-US" sz="272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Algodystrophy</a:t>
            </a:r>
            <a:endParaRPr sz="2720">
              <a:solidFill>
                <a:srgbClr val="B4A7D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B6D7A8"/>
              </a:buClr>
              <a:buSzPts val="2720"/>
              <a:buFont typeface="Arial"/>
              <a:buChar char="•"/>
            </a:pPr>
            <a:r>
              <a:rPr lang="en-US" sz="272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Sympathetically mediated pain</a:t>
            </a:r>
            <a:endParaRPr>
              <a:solidFill>
                <a:srgbClr val="B6D7A8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D5A6BD"/>
              </a:buClr>
              <a:buSzPts val="2720"/>
              <a:buFont typeface="Arial"/>
              <a:buChar char="•"/>
            </a:pPr>
            <a:r>
              <a:rPr lang="en-US" sz="272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CRPS – complex regional pain syndrome</a:t>
            </a:r>
            <a:endParaRPr>
              <a:solidFill>
                <a:srgbClr val="D5A6BD"/>
              </a:solidFill>
            </a:endParaRPr>
          </a:p>
          <a:p>
            <a:pPr marL="742950" marR="0" lvl="1" indent="-2235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–"/>
            </a:pPr>
            <a:r>
              <a:rPr lang="en-US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Type I – undefined nerve</a:t>
            </a:r>
            <a:endParaRPr>
              <a:solidFill>
                <a:schemeClr val="lt2"/>
              </a:solidFill>
            </a:endParaRPr>
          </a:p>
          <a:p>
            <a:pPr marL="742950" marR="0" lvl="1" indent="-223519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–"/>
            </a:pPr>
            <a:r>
              <a:rPr lang="en-US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Type II – defined nerve</a:t>
            </a:r>
            <a:endParaRPr sz="272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Word on </a:t>
            </a:r>
            <a:r>
              <a:rPr lang="en-US">
                <a:solidFill>
                  <a:srgbClr val="EA9999"/>
                </a:solidFill>
              </a:rPr>
              <a:t>Pain</a:t>
            </a:r>
            <a:endParaRPr>
              <a:solidFill>
                <a:srgbClr val="EA9999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A4C2F4"/>
                </a:solidFill>
              </a:rPr>
              <a:t>(a few, actually)</a:t>
            </a:r>
            <a:endParaRPr sz="2400" i="1">
              <a:solidFill>
                <a:srgbClr val="A4C2F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ts val="2800"/>
              <a:buFont typeface="Arial"/>
              <a:buAutoNum type="arabicPeriod"/>
            </a:pPr>
            <a:r>
              <a:rPr lang="en-US" sz="28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What is </a:t>
            </a:r>
            <a:r>
              <a:rPr lang="en-US" sz="2800" i="1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NORMAL</a:t>
            </a:r>
            <a:r>
              <a:rPr lang="en-US" sz="28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 after trauma?</a:t>
            </a:r>
            <a:endParaRPr i="1">
              <a:solidFill>
                <a:srgbClr val="B6D7A8"/>
              </a:solidFill>
            </a:endParaRPr>
          </a:p>
          <a:p>
            <a: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D5A6BD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Defining </a:t>
            </a:r>
            <a:r>
              <a:rPr lang="en-US" sz="28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endParaRPr>
              <a:solidFill>
                <a:srgbClr val="D5A6BD"/>
              </a:solidFill>
            </a:endParaRPr>
          </a:p>
          <a:p>
            <a: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A4C2F4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Scope of treatment options</a:t>
            </a:r>
            <a:endParaRPr>
              <a:solidFill>
                <a:srgbClr val="A4C2F4"/>
              </a:solidFill>
            </a:endParaRPr>
          </a:p>
          <a:p>
            <a:pPr marL="457200" marR="0" lvl="0" indent="-406400" algn="l" rtl="0">
              <a:spcBef>
                <a:spcPts val="560"/>
              </a:spcBef>
              <a:spcAft>
                <a:spcPts val="1600"/>
              </a:spcAft>
              <a:buClr>
                <a:srgbClr val="FFE599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Therapy treatment options</a:t>
            </a:r>
            <a:endParaRPr sz="28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1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Aside</a:t>
            </a:r>
            <a:r>
              <a:rPr lang="en-US" sz="44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ain scales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3200" b="0" i="0" u="none" strike="noStrike" cap="none">
                <a:latin typeface="Calibri"/>
                <a:ea typeface="Calibri"/>
                <a:cs typeface="Calibri"/>
                <a:sym typeface="Calibri"/>
              </a:rPr>
              <a:t> – 10</a:t>
            </a:r>
            <a:endParaRPr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Zero is easy: absence of pain</a:t>
            </a:r>
            <a:endParaRPr sz="2400" i="1">
              <a:solidFill>
                <a:srgbClr val="D9D9D9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10 is difficult</a:t>
            </a:r>
            <a:endParaRPr>
              <a:solidFill>
                <a:srgbClr val="D5A6BD"/>
              </a:solidFill>
            </a:endParaRPr>
          </a:p>
          <a:p>
            <a:pPr marL="45720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Worst pain imaginable?</a:t>
            </a:r>
            <a:endParaRPr sz="2400" i="1">
              <a:solidFill>
                <a:srgbClr val="D9D9D9"/>
              </a:solidFill>
            </a:endParaRPr>
          </a:p>
          <a:p>
            <a:pPr marL="45720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Worst pain experience?</a:t>
            </a:r>
            <a:endParaRPr sz="2400" i="1">
              <a:solidFill>
                <a:srgbClr val="D9D9D9"/>
              </a:solidFill>
            </a:endParaRPr>
          </a:p>
          <a:p>
            <a:pPr marL="45720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Severe pain?</a:t>
            </a:r>
            <a:endParaRPr sz="2400" i="1">
              <a:solidFill>
                <a:srgbClr val="D9D9D9"/>
              </a:solidFill>
            </a:endParaRPr>
          </a:p>
          <a:p>
            <a:pPr marL="457200" marR="0" lvl="0" indent="0" algn="l" rtl="0">
              <a:spcBef>
                <a:spcPts val="560"/>
              </a:spcBef>
              <a:spcAft>
                <a:spcPts val="1600"/>
              </a:spcAft>
              <a:buNone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b="0" i="1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☹</a:t>
            </a: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”?</a:t>
            </a:r>
            <a:endParaRPr sz="2400" i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1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Aside</a:t>
            </a:r>
            <a:r>
              <a:rPr lang="en-US" sz="44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ain scales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09267"/>
            <a:ext cx="8839195" cy="4972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1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Aside</a:t>
            </a:r>
            <a:r>
              <a:rPr lang="en-US" sz="44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ain scales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200" y="1577225"/>
            <a:ext cx="6503600" cy="49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Words about </a:t>
            </a:r>
            <a:r>
              <a:rPr lang="en-US" sz="4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PAIN</a:t>
            </a:r>
            <a:endParaRPr sz="4400" b="0" i="0" u="none" strike="noStrike" cap="none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i="1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Dysesthesia</a:t>
            </a:r>
            <a:r>
              <a:rPr lang="en-US" sz="3000" b="0" i="1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bnormal sense of light touch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0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Allodynia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ain from nonpainful stimulus</a:t>
            </a:r>
            <a:endParaRPr sz="3000"/>
          </a:p>
          <a:p>
            <a:pPr marL="342900" marR="0" lvl="0" indent="-330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Hyperalgesia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reater than expected for stimulus</a:t>
            </a:r>
            <a:endParaRPr sz="3000"/>
          </a:p>
          <a:p>
            <a:pPr marL="342900" marR="0" lvl="0" indent="-33020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Hyperpathia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asts longer and spreads greater</a:t>
            </a:r>
            <a:endParaRPr sz="3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Non-Therapy</a:t>
            </a:r>
            <a:r>
              <a:rPr lang="en-US"/>
              <a:t> </a:t>
            </a:r>
            <a:r>
              <a:rPr lang="en-US">
                <a:solidFill>
                  <a:srgbClr val="FFD966"/>
                </a:solidFill>
              </a:rPr>
              <a:t>Dystrophy</a:t>
            </a:r>
            <a:r>
              <a:rPr lang="en-US"/>
              <a:t> Treatments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Chemotherapeutic 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 </a:t>
            </a: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Goals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Interrupt the abnormal response</a:t>
            </a:r>
            <a:endParaRPr i="1">
              <a:solidFill>
                <a:srgbClr val="D5A6BD"/>
              </a:solidFill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Oral steroids</a:t>
            </a:r>
            <a:endParaRPr>
              <a:solidFill>
                <a:srgbClr val="D9D9D9"/>
              </a:solidFill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Injected anesthetic</a:t>
            </a:r>
            <a:endParaRPr>
              <a:solidFill>
                <a:srgbClr val="D9D9D9"/>
              </a:solidFill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Topical anesthetic</a:t>
            </a:r>
            <a:endParaRPr>
              <a:solidFill>
                <a:srgbClr val="D9D9D9"/>
              </a:solidFill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Calcium channel blockers</a:t>
            </a:r>
            <a:endParaRPr>
              <a:solidFill>
                <a:srgbClr val="D9D9D9"/>
              </a:solidFill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Antidepressant medications</a:t>
            </a:r>
            <a:endParaRPr>
              <a:solidFill>
                <a:srgbClr val="D9D9D9"/>
              </a:solidFill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1600"/>
              </a:spcAft>
              <a:buClr>
                <a:srgbClr val="D9D9D9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Antiseizure medications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Chemotherapeutic Treatments	</a:t>
            </a:r>
            <a:endParaRPr sz="3600"/>
          </a:p>
        </p:txBody>
      </p:sp>
      <p:sp>
        <p:nvSpPr>
          <p:cNvPr id="273" name="Google Shape;273;p4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6D7A8"/>
                </a:solidFill>
              </a:rPr>
              <a:t>Corticosteroids</a:t>
            </a:r>
            <a:endParaRPr>
              <a:solidFill>
                <a:srgbClr val="B6D7A8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9999"/>
                </a:solidFill>
              </a:rPr>
              <a:t>Stellate Ganglion Blocks</a:t>
            </a:r>
            <a:r>
              <a:rPr lang="en-US"/>
              <a:t> (regional anesthesia)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D9D9"/>
                </a:solidFill>
              </a:rPr>
              <a:t>Phentolamine (Regitine) (IV)</a:t>
            </a:r>
            <a:r>
              <a:rPr lang="en-US"/>
              <a:t> - Reversible alpha-adrenergic antagonist </a:t>
            </a:r>
            <a:r>
              <a:rPr lang="en-US" sz="1200"/>
              <a:t>(not in the US)</a:t>
            </a:r>
            <a:endParaRPr sz="12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D9D9"/>
                </a:solidFill>
              </a:rPr>
              <a:t>Guanethidine (IV)</a:t>
            </a:r>
            <a:r>
              <a:rPr lang="en-US"/>
              <a:t> - Decreases norepinephrine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D9D9"/>
                </a:solidFill>
              </a:rPr>
              <a:t>Bretylium (IV)</a:t>
            </a:r>
            <a:r>
              <a:rPr lang="en-US"/>
              <a:t> - Competes against neurotransmitters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D9D9"/>
                </a:solidFill>
              </a:rPr>
              <a:t>Antidepressants</a:t>
            </a:r>
            <a:r>
              <a:rPr lang="en-US"/>
              <a:t> - Decrease norepinephrine, elevate mood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D9D9D9"/>
                </a:solidFill>
              </a:rPr>
              <a:t>Calcium Channel blockers (Nifedipine)</a:t>
            </a:r>
            <a:r>
              <a:rPr lang="en-US"/>
              <a:t> - Increase nutritional perfusion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Stellate Ganglion Blocks</a:t>
            </a:r>
            <a:endParaRPr/>
          </a:p>
        </p:txBody>
      </p:sp>
      <p:sp>
        <p:nvSpPr>
          <p:cNvPr id="279" name="Google Shape;279;p5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Sympathetic chain location</a:t>
            </a:r>
            <a:endParaRPr/>
          </a:p>
        </p:txBody>
      </p:sp>
      <p:pic>
        <p:nvPicPr>
          <p:cNvPr id="280" name="Google Shape;28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425" y="1536626"/>
            <a:ext cx="4940464" cy="45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Causalgias</a:t>
            </a:r>
            <a:r>
              <a:rPr lang="en-US" sz="36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3600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600" b="0" i="0" u="none" strike="noStrike" cap="none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orrectable </a:t>
            </a:r>
            <a:r>
              <a:rPr lang="en-US" sz="3600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600" b="0" i="0" u="none" strike="noStrike" cap="none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erve </a:t>
            </a:r>
            <a:r>
              <a:rPr lang="en-US" sz="3600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3600" b="0" i="0" u="none" strike="noStrike" cap="none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</a:rPr>
              <a:t>esions</a:t>
            </a:r>
            <a:endParaRPr sz="3600" b="0" i="0" u="none" strike="noStrike" cap="none">
              <a:solidFill>
                <a:srgbClr val="C9DA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 the nerve lesion early</a:t>
            </a:r>
            <a:endParaRPr i="1"/>
          </a:p>
          <a:p>
            <a:pPr marL="45720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CTS, for example</a:t>
            </a:r>
            <a:endParaRPr>
              <a:solidFill>
                <a:srgbClr val="B6D7A8"/>
              </a:solidFill>
            </a:endParaRPr>
          </a:p>
          <a:p>
            <a:pPr marL="914400" marR="0" lvl="0" indent="0" algn="l" rtl="0">
              <a:spcBef>
                <a:spcPts val="480"/>
              </a:spcBef>
              <a:spcAft>
                <a:spcPts val="1600"/>
              </a:spcAft>
              <a:buNone/>
            </a:pPr>
            <a:r>
              <a:rPr lang="en-US" sz="24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Surgery is paramount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Therapy Treatments for </a:t>
            </a:r>
            <a:r>
              <a:rPr lang="en-US">
                <a:solidFill>
                  <a:srgbClr val="FFE599"/>
                </a:solidFill>
              </a:rPr>
              <a:t>Dystrophy</a:t>
            </a:r>
            <a:endParaRPr>
              <a:solidFill>
                <a:srgbClr val="FFE5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</a:t>
            </a:r>
            <a:r>
              <a:rPr lang="en-US">
                <a:solidFill>
                  <a:srgbClr val="B6D7A8"/>
                </a:solidFill>
              </a:rPr>
              <a:t>Normal</a:t>
            </a:r>
            <a:r>
              <a:rPr lang="en-US"/>
              <a:t>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Therapist Goals for </a:t>
            </a:r>
            <a:r>
              <a:rPr lang="en-US" sz="36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Dystrophy</a:t>
            </a:r>
            <a:endParaRPr sz="36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3"/>
          <p:cNvSpPr txBox="1">
            <a:spLocks noGrp="1"/>
          </p:cNvSpPr>
          <p:nvPr>
            <p:ph type="body" idx="1"/>
          </p:nvPr>
        </p:nvSpPr>
        <p:spPr>
          <a:xfrm>
            <a:off x="311700" y="1536624"/>
            <a:ext cx="8520600" cy="4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Decrease Pain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- Don’t increase pain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en-US" sz="24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but don’t work </a:t>
            </a:r>
            <a:r>
              <a:rPr lang="en-US" sz="2400" i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 pain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Support,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but don’t coddle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Be flexible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with fluctuating signs and symptoms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Strength/Loading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before range of motion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A2C4C9"/>
                </a:solidFill>
                <a:latin typeface="Calibri"/>
                <a:ea typeface="Calibri"/>
                <a:cs typeface="Calibri"/>
                <a:sym typeface="Calibri"/>
              </a:rPr>
              <a:t>Emphasize Function -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No useless limbs!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Patience, </a:t>
            </a:r>
            <a:r>
              <a:rPr lang="en-US" sz="2400" i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but appropriate adaptations of treatment</a:t>
            </a:r>
            <a:endParaRPr sz="2400" i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Therapy treatments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5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6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Pain management</a:t>
            </a:r>
            <a:endParaRPr>
              <a:solidFill>
                <a:srgbClr val="EA9999"/>
              </a:solidFill>
            </a:endParaRPr>
          </a:p>
          <a:p>
            <a:pPr marL="742950" marR="0" lvl="1" indent="-27368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techniques</a:t>
            </a:r>
            <a:endParaRPr sz="2400" i="1"/>
          </a:p>
          <a:p>
            <a:pPr marL="742950" marR="0" lvl="1" indent="-27368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Desensitization</a:t>
            </a:r>
            <a:endParaRPr sz="2400" i="1"/>
          </a:p>
          <a:p>
            <a:pPr marL="742950" marR="0" lvl="1" indent="-27368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Fluido therapy</a:t>
            </a:r>
            <a:endParaRPr sz="2400" i="1"/>
          </a:p>
          <a:p>
            <a:pPr marL="742950" marR="0" lvl="1" indent="-27368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TENS (caution if nerve injury)</a:t>
            </a:r>
            <a:endParaRPr sz="2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None/>
            </a:pPr>
            <a:r>
              <a:rPr lang="en-US" sz="296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Edema control</a:t>
            </a:r>
            <a:endParaRPr>
              <a:solidFill>
                <a:srgbClr val="B6D7A8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None/>
            </a:pPr>
            <a:r>
              <a:rPr lang="en-US" sz="296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Splinting</a:t>
            </a: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96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(controversial for acute)</a:t>
            </a:r>
            <a:endParaRPr i="1"/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None/>
            </a:pPr>
            <a:r>
              <a:rPr lang="en-US" sz="2960" b="0" i="0" u="none" strike="noStrike" cap="none">
                <a:latin typeface="Calibri"/>
                <a:ea typeface="Calibri"/>
                <a:cs typeface="Calibri"/>
                <a:sym typeface="Calibri"/>
              </a:rPr>
              <a:t>Stress-loading/Strengthening</a:t>
            </a:r>
            <a:endParaRPr sz="296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1600"/>
              </a:spcAft>
              <a:buNone/>
            </a:pPr>
            <a:r>
              <a:rPr lang="en-US" sz="296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Active r</a:t>
            </a:r>
            <a:r>
              <a:rPr lang="en-US" sz="296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ange of motion</a:t>
            </a:r>
            <a:endParaRPr>
              <a:solidFill>
                <a:srgbClr val="D5A6BD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Therapy Modalities</a:t>
            </a:r>
            <a:endParaRPr sz="3600"/>
          </a:p>
        </p:txBody>
      </p:sp>
      <p:sp>
        <p:nvSpPr>
          <p:cNvPr id="309" name="Google Shape;309;p5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A4C2F4"/>
                </a:solidFill>
              </a:rPr>
              <a:t>Elevation</a:t>
            </a:r>
            <a:endParaRPr sz="2400">
              <a:solidFill>
                <a:srgbClr val="A4C2F4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EA9999"/>
                </a:solidFill>
              </a:rPr>
              <a:t>Electrical Modalities</a:t>
            </a:r>
            <a:r>
              <a:rPr lang="en-US" sz="2400"/>
              <a:t> </a:t>
            </a:r>
            <a:r>
              <a:rPr lang="en-US" sz="2400">
                <a:solidFill>
                  <a:srgbClr val="CCCCCC"/>
                </a:solidFill>
              </a:rPr>
              <a:t>(TENS, Diapulse, Interferential, vibration)</a:t>
            </a:r>
            <a:endParaRPr sz="2400">
              <a:solidFill>
                <a:srgbClr val="CCCCCC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6D7A8"/>
                </a:solidFill>
              </a:rPr>
              <a:t>“Simple and Effective”</a:t>
            </a:r>
            <a:r>
              <a:rPr lang="en-US" sz="2400"/>
              <a:t> </a:t>
            </a:r>
            <a:r>
              <a:rPr lang="en-US" sz="2400">
                <a:solidFill>
                  <a:srgbClr val="D9D9D9"/>
                </a:solidFill>
              </a:rPr>
              <a:t>Exercise Program</a:t>
            </a:r>
            <a:endParaRPr sz="2400">
              <a:solidFill>
                <a:srgbClr val="D9D9D9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/>
              <a:t>Motion </a:t>
            </a:r>
            <a:r>
              <a:rPr lang="en-US" sz="2400">
                <a:solidFill>
                  <a:srgbClr val="D9D9D9"/>
                </a:solidFill>
              </a:rPr>
              <a:t>(as balanced against Pain Relief)</a:t>
            </a:r>
            <a:endParaRPr sz="2400">
              <a:solidFill>
                <a:srgbClr val="D9D9D9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A4C2F4"/>
                </a:solidFill>
              </a:rPr>
              <a:t>“Loading”</a:t>
            </a:r>
            <a:endParaRPr sz="2400">
              <a:solidFill>
                <a:srgbClr val="A4C2F4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5A6BD"/>
                </a:solidFill>
              </a:rPr>
              <a:t>Splinting </a:t>
            </a:r>
            <a:r>
              <a:rPr lang="en-US" sz="2400">
                <a:solidFill>
                  <a:srgbClr val="D9D9D9"/>
                </a:solidFill>
              </a:rPr>
              <a:t>(controversial)</a:t>
            </a:r>
            <a:endParaRPr sz="2400">
              <a:solidFill>
                <a:srgbClr val="D9D9D9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400">
                <a:solidFill>
                  <a:srgbClr val="A2C4C9"/>
                </a:solidFill>
              </a:rPr>
              <a:t>Hot/Cold/Contrast </a:t>
            </a:r>
            <a:r>
              <a:rPr lang="en-US" sz="2400">
                <a:solidFill>
                  <a:srgbClr val="D9D9D9"/>
                </a:solidFill>
              </a:rPr>
              <a:t>(controversial)</a:t>
            </a:r>
            <a:endParaRPr sz="24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Modalities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5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Biofeedback</a:t>
            </a:r>
            <a:endParaRPr sz="3000">
              <a:solidFill>
                <a:srgbClr val="B6D7A8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0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ool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(depending upon current state)</a:t>
            </a:r>
            <a:endParaRPr sz="2400" i="1">
              <a:solidFill>
                <a:srgbClr val="D9D9D9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TENS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30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3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asoconstriction or </a:t>
            </a:r>
            <a:r>
              <a:rPr lang="en-US" sz="30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3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asodilation</a:t>
            </a:r>
            <a:endParaRPr sz="3000">
              <a:solidFill>
                <a:srgbClr val="D9D9D9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Postural training and </a:t>
            </a:r>
            <a:r>
              <a:rPr lang="en-US" sz="3000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3000" b="0" i="0" u="none" strike="noStrike" cap="none">
                <a:solidFill>
                  <a:srgbClr val="F9CB9C"/>
                </a:solidFill>
                <a:latin typeface="Calibri"/>
                <a:ea typeface="Calibri"/>
                <a:cs typeface="Calibri"/>
                <a:sym typeface="Calibri"/>
              </a:rPr>
              <a:t>eneralized conditioning</a:t>
            </a:r>
            <a:endParaRPr sz="3000">
              <a:solidFill>
                <a:srgbClr val="F9CB9C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A2C4C9"/>
                </a:solidFill>
                <a:latin typeface="Calibri"/>
                <a:ea typeface="Calibri"/>
                <a:cs typeface="Calibri"/>
                <a:sym typeface="Calibri"/>
              </a:rPr>
              <a:t>Mirror Box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therapy</a:t>
            </a:r>
            <a:endParaRPr sz="3000">
              <a:solidFill>
                <a:srgbClr val="D9D9D9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1600"/>
              </a:spcAft>
              <a:buNone/>
            </a:pPr>
            <a:r>
              <a:rPr lang="en-US" sz="30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Purposeful Tasks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Emphasize use of troubled limb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Controversial 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5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Avoid </a:t>
            </a:r>
            <a:r>
              <a:rPr lang="en-US" sz="30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E-Stim and TENS?</a:t>
            </a:r>
            <a:r>
              <a:rPr lang="en-US" sz="30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 (caution if nerve injury)</a:t>
            </a:r>
            <a:endParaRPr sz="3000">
              <a:solidFill>
                <a:srgbClr val="CCCCCC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Avoid </a:t>
            </a:r>
            <a:r>
              <a:rPr lang="en-US" sz="30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0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emperature extremes</a:t>
            </a:r>
            <a:endParaRPr sz="3000">
              <a:solidFill>
                <a:srgbClr val="EA9999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Avoid </a:t>
            </a:r>
            <a:r>
              <a:rPr lang="en-US" sz="30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3000" b="0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lings</a:t>
            </a:r>
            <a:endParaRPr sz="3000">
              <a:solidFill>
                <a:srgbClr val="FFD966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Avoid </a:t>
            </a:r>
            <a:r>
              <a:rPr lang="en-US" sz="30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0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aytime static splints</a:t>
            </a:r>
            <a:r>
              <a:rPr lang="en-US" sz="30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 (in the acute phase)</a:t>
            </a:r>
            <a:endParaRPr sz="3000">
              <a:solidFill>
                <a:srgbClr val="CCCCCC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Use caution with </a:t>
            </a:r>
            <a:r>
              <a:rPr lang="en-US" sz="30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0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ynamic splints</a:t>
            </a:r>
            <a:endParaRPr sz="3000">
              <a:solidFill>
                <a:srgbClr val="B4A7D6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-US" sz="30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Avoid aggressive </a:t>
            </a:r>
            <a:r>
              <a:rPr lang="en-US" sz="30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0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assive motion</a:t>
            </a:r>
            <a:endParaRPr sz="3000">
              <a:solidFill>
                <a:srgbClr val="B6D7A8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 options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5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latin typeface="Calibri"/>
                <a:ea typeface="Calibri"/>
                <a:cs typeface="Calibri"/>
                <a:sym typeface="Calibri"/>
              </a:rPr>
              <a:t>Modify the abnormal response</a:t>
            </a:r>
            <a:endParaRPr/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Arial"/>
              <a:buChar char="–"/>
            </a:pPr>
            <a:r>
              <a:rPr lang="en-US" sz="2400" i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Emphasize </a:t>
            </a: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i="1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oading</a:t>
            </a: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” rather than </a:t>
            </a:r>
            <a:r>
              <a:rPr lang="en-US" sz="2400" i="1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 b="0" i="1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otion</a:t>
            </a:r>
            <a:endParaRPr sz="2400" i="1">
              <a:solidFill>
                <a:srgbClr val="B6D7A8"/>
              </a:solidFill>
            </a:endParaRPr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Desensitization</a:t>
            </a:r>
            <a:endParaRPr sz="2400" i="1">
              <a:solidFill>
                <a:srgbClr val="D9D9D9"/>
              </a:solidFill>
            </a:endParaRPr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Mirror box therapy</a:t>
            </a:r>
            <a:endParaRPr sz="2400" b="0" i="1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… “Ahead full speed, and damn the torpedoes”</a:t>
            </a:r>
            <a:endParaRPr>
              <a:solidFill>
                <a:srgbClr val="9FC5E8"/>
              </a:solidFill>
            </a:endParaRPr>
          </a:p>
          <a:p>
            <a:pPr marL="457200" lvl="0" indent="0" rtl="0">
              <a:spcBef>
                <a:spcPts val="560"/>
              </a:spcBef>
              <a:spcAft>
                <a:spcPts val="1600"/>
              </a:spcAft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most difficult option, though </a:t>
            </a:r>
            <a:r>
              <a:rPr lang="en-US" sz="2400" i="1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some</a:t>
            </a: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patients are capable of this once they understand the condition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Practical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reatments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If it’s warm,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make it cool</a:t>
            </a:r>
            <a:endParaRPr>
              <a:solidFill>
                <a:srgbClr val="A4C2F4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If it’s cool,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make it warm</a:t>
            </a:r>
            <a:endParaRPr>
              <a:solidFill>
                <a:srgbClr val="EA9999"/>
              </a:solidFill>
            </a:endParaRPr>
          </a:p>
          <a:p>
            <a:pPr marL="457200" marR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(similar to dermatology with </a:t>
            </a:r>
            <a:b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“if it’s wet, make it dry – if it’s dry, make it wet”)</a:t>
            </a:r>
            <a:endParaRPr sz="2400" i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Edema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ontrol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latin typeface="Calibri"/>
                <a:ea typeface="Calibri"/>
                <a:cs typeface="Calibri"/>
                <a:sym typeface="Calibri"/>
              </a:rPr>
              <a:t>Elevation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Compressive wraps</a:t>
            </a:r>
            <a:endParaRPr>
              <a:solidFill>
                <a:srgbClr val="9FC5E8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Retrograde massage</a:t>
            </a:r>
            <a:endParaRPr>
              <a:solidFill>
                <a:srgbClr val="B6D7A8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Active exercise </a:t>
            </a: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(“</a:t>
            </a: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hite knuckle” fist)</a:t>
            </a:r>
            <a:endParaRPr sz="2400" i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E6B8AF"/>
                </a:solidFill>
                <a:latin typeface="Calibri"/>
                <a:ea typeface="Calibri"/>
                <a:cs typeface="Calibri"/>
                <a:sym typeface="Calibri"/>
              </a:rPr>
              <a:t>Desensitization</a:t>
            </a:r>
            <a:endParaRPr sz="4400" b="0" i="0" u="none" strike="noStrike" cap="none">
              <a:solidFill>
                <a:srgbClr val="E6B8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6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Constant Contact</a:t>
            </a:r>
            <a:endParaRPr sz="3200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Differing textures</a:t>
            </a:r>
            <a:endParaRPr>
              <a:solidFill>
                <a:srgbClr val="D5A6BD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Differing force</a:t>
            </a:r>
            <a:endParaRPr>
              <a:solidFill>
                <a:srgbClr val="9FC5E8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Differing speed</a:t>
            </a:r>
            <a:endParaRPr>
              <a:solidFill>
                <a:srgbClr val="FFD966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ibration</a:t>
            </a:r>
            <a:endParaRPr>
              <a:solidFill>
                <a:srgbClr val="EA9999"/>
              </a:solidFill>
            </a:endParaRPr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100-200 Hz for 45 min twice daily</a:t>
            </a:r>
            <a:endParaRPr sz="2400" i="1"/>
          </a:p>
          <a:p>
            <a:pPr marL="742950" marR="0" lvl="1" indent="-260350" algn="l" rtl="0">
              <a:spcBef>
                <a:spcPts val="56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for muscle than nerve symptoms</a:t>
            </a:r>
            <a:endParaRPr sz="2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TENS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62"/>
          <p:cNvSpPr txBox="1">
            <a:spLocks noGrp="1"/>
          </p:cNvSpPr>
          <p:nvPr>
            <p:ph type="body" idx="1"/>
          </p:nvPr>
        </p:nvSpPr>
        <p:spPr>
          <a:xfrm>
            <a:off x="311700" y="1468225"/>
            <a:ext cx="8520600" cy="47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latin typeface="Calibri"/>
                <a:ea typeface="Calibri"/>
                <a:cs typeface="Calibri"/>
                <a:sym typeface="Calibri"/>
              </a:rPr>
              <a:t>Controversial – </a:t>
            </a:r>
            <a:r>
              <a:rPr lang="en-US" sz="3200" i="1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3200" b="0" i="1" u="none" strike="noStrike" cap="none">
                <a:latin typeface="Calibri"/>
                <a:ea typeface="Calibri"/>
                <a:cs typeface="Calibri"/>
                <a:sym typeface="Calibri"/>
              </a:rPr>
              <a:t>se if tolerated</a:t>
            </a:r>
            <a:endParaRPr i="1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Conventional TENS</a:t>
            </a:r>
            <a:endParaRPr>
              <a:solidFill>
                <a:srgbClr val="B6D7A8"/>
              </a:solidFill>
            </a:endParaRPr>
          </a:p>
          <a:p>
            <a:pPr marL="457200" marR="0" lvl="0" indent="-381000" algn="l" rtl="0">
              <a:spcBef>
                <a:spcPts val="56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Char char="●"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High rate</a:t>
            </a:r>
            <a:endParaRPr sz="2400" i="1">
              <a:solidFill>
                <a:srgbClr val="D9D9D9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Char char="●"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Medium width</a:t>
            </a:r>
            <a:endParaRPr sz="2400" i="1">
              <a:solidFill>
                <a:srgbClr val="D9D9D9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Char char="●"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Comfortable amplitude</a:t>
            </a:r>
            <a:endParaRPr sz="2400" i="1">
              <a:solidFill>
                <a:srgbClr val="D9D9D9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Char char="●"/>
            </a:pPr>
            <a:r>
              <a:rPr lang="en-US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Patient control</a:t>
            </a:r>
            <a:endParaRPr sz="2400" i="1">
              <a:solidFill>
                <a:srgbClr val="D9D9D9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High intensity pulse TENS –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asodilator</a:t>
            </a:r>
            <a:endParaRPr>
              <a:solidFill>
                <a:srgbClr val="EA9999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Brief-intens</a:t>
            </a:r>
            <a:r>
              <a:rPr lang="en-US" sz="32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ity</a:t>
            </a:r>
            <a:r>
              <a:rPr lang="en-US" sz="3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 TENS –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asoconstrictor</a:t>
            </a:r>
            <a:endParaRPr sz="3200" b="0" i="0" u="none" strike="noStrike" cap="none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esponses to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rauma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E599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latin typeface="Calibri"/>
                <a:ea typeface="Calibri"/>
                <a:cs typeface="Calibri"/>
                <a:sym typeface="Calibri"/>
              </a:rPr>
              <a:t>Pain</a:t>
            </a:r>
            <a:endParaRPr/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Clr>
                <a:srgbClr val="9FC5E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Swelling</a:t>
            </a:r>
            <a:endParaRPr>
              <a:solidFill>
                <a:srgbClr val="9FC5E8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B4A7D6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Stiffness</a:t>
            </a:r>
            <a:endParaRPr>
              <a:solidFill>
                <a:srgbClr val="B4A7D6"/>
              </a:solidFill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1600"/>
              </a:spcAft>
              <a:buClr>
                <a:srgbClr val="EA9999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Increased blood flow</a:t>
            </a:r>
            <a:endParaRPr>
              <a:solidFill>
                <a:srgbClr val="EA99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Loading</a:t>
            </a:r>
            <a:endParaRPr sz="4400" b="0" i="0" u="none" strike="noStrike" cap="none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937" y="1664250"/>
            <a:ext cx="5430128" cy="456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Loading</a:t>
            </a:r>
            <a:endParaRPr sz="4400" b="0" i="0" u="none" strike="noStrike" cap="none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500" y="1356867"/>
            <a:ext cx="3964994" cy="519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Loading</a:t>
            </a:r>
            <a:endParaRPr sz="4400" b="0" i="0" u="none" strike="noStrike" cap="none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525" y="1356867"/>
            <a:ext cx="2627631" cy="519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806" y="1356867"/>
            <a:ext cx="3273348" cy="5196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Loading</a:t>
            </a:r>
            <a:endParaRPr sz="4400" b="0" i="0" u="none" strike="noStrike" cap="none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825" y="1824500"/>
            <a:ext cx="8270350" cy="395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Loading</a:t>
            </a:r>
            <a:endParaRPr sz="4400" b="0" i="0" u="none" strike="noStrike" cap="none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50" y="1776100"/>
            <a:ext cx="8008247" cy="430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Loading</a:t>
            </a:r>
            <a:endParaRPr sz="4400" b="0" i="0" u="none" strike="noStrike" cap="none">
              <a:solidFill>
                <a:srgbClr val="EA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912" y="1786451"/>
            <a:ext cx="7636179" cy="448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Simple Exercise</a:t>
            </a:r>
            <a:endParaRPr sz="4400" b="0" i="0" u="none" strike="noStrike" cap="none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50" y="1608771"/>
            <a:ext cx="5076605" cy="29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375" y="3183446"/>
            <a:ext cx="4133600" cy="3337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Desensitization</a:t>
            </a:r>
            <a:endParaRPr sz="44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125" y="1689599"/>
            <a:ext cx="6319748" cy="482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Desensitization</a:t>
            </a:r>
            <a:endParaRPr sz="44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687" y="1558525"/>
            <a:ext cx="4076628" cy="486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Desensitization</a:t>
            </a:r>
            <a:endParaRPr sz="44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101" y="1770399"/>
            <a:ext cx="6771797" cy="451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–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cute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ystrophy?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2824" y="1536625"/>
            <a:ext cx="3638348" cy="455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Desensitization</a:t>
            </a:r>
            <a:endParaRPr sz="44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3600" y="1487450"/>
            <a:ext cx="3336777" cy="4914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Electrical Modalities</a:t>
            </a:r>
            <a:endParaRPr sz="4400" b="0" i="0" u="none" strike="noStrike" cap="none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00" y="1465717"/>
            <a:ext cx="7553611" cy="519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Mirror Box</a:t>
            </a:r>
            <a:endParaRPr sz="4400" b="0" i="0" u="none" strike="noStrike" cap="none">
              <a:solidFill>
                <a:srgbClr val="B4A7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09267"/>
            <a:ext cx="8839201" cy="495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Mirror Box</a:t>
            </a:r>
            <a:endParaRPr sz="4400" b="0" i="0" u="none" strike="noStrike" cap="none">
              <a:solidFill>
                <a:srgbClr val="B4A7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09267"/>
            <a:ext cx="8839195" cy="4972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Mirror Box</a:t>
            </a:r>
            <a:endParaRPr sz="4400" b="0" i="0" u="none" strike="noStrike" cap="none">
              <a:solidFill>
                <a:srgbClr val="B4A7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525" y="1391117"/>
            <a:ext cx="7644941" cy="519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Mirror Box</a:t>
            </a:r>
            <a:endParaRPr sz="4400" b="0" i="0" u="none" strike="noStrike" cap="none">
              <a:solidFill>
                <a:srgbClr val="B4A7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888" y="1409792"/>
            <a:ext cx="7378221" cy="519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5A6BD"/>
                </a:solidFill>
              </a:rPr>
              <a:t>Conclusion</a:t>
            </a:r>
            <a:endParaRPr>
              <a:solidFill>
                <a:srgbClr val="D5A6BD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Therapist Goals for </a:t>
            </a:r>
            <a:r>
              <a:rPr lang="en-US" sz="36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Dystrophy</a:t>
            </a:r>
            <a:endParaRPr sz="3600" b="0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80"/>
          <p:cNvSpPr txBox="1">
            <a:spLocks noGrp="1"/>
          </p:cNvSpPr>
          <p:nvPr>
            <p:ph type="body" idx="1"/>
          </p:nvPr>
        </p:nvSpPr>
        <p:spPr>
          <a:xfrm>
            <a:off x="311700" y="1536624"/>
            <a:ext cx="8520600" cy="4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Decrease Pain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- Don’t increase pain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en-US" sz="30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but don’t work </a:t>
            </a:r>
            <a:r>
              <a:rPr lang="en-US" sz="2400" i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 pain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4A7D6"/>
                </a:solidFill>
                <a:latin typeface="Calibri"/>
                <a:ea typeface="Calibri"/>
                <a:cs typeface="Calibri"/>
                <a:sym typeface="Calibri"/>
              </a:rPr>
              <a:t>Support,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but don’t coddle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Be flexible</a:t>
            </a:r>
            <a:r>
              <a:rPr lang="en-US" sz="24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with fluctuating signs and symptoms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Strength/Loading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before range of motion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A2C4C9"/>
                </a:solidFill>
                <a:latin typeface="Calibri"/>
                <a:ea typeface="Calibri"/>
                <a:cs typeface="Calibri"/>
                <a:sym typeface="Calibri"/>
              </a:rPr>
              <a:t>Emphasize Function -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No useless limbs!</a:t>
            </a:r>
            <a:endParaRPr sz="24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Patience, </a:t>
            </a:r>
            <a:r>
              <a:rPr lang="en-US" sz="2400" i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but appropriate adaptations of treatment</a:t>
            </a:r>
            <a:endParaRPr sz="2400" i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Dystrophy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Treatment ‘Accents’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8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rPr>
              <a:t>Avoid aggressive passive stretch</a:t>
            </a:r>
            <a:endParaRPr>
              <a:solidFill>
                <a:srgbClr val="EA9999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Use caution with</a:t>
            </a:r>
            <a:r>
              <a:rPr lang="en-US" sz="3200" b="0" i="0" u="none" strike="noStrike" cap="none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 casts and splints</a:t>
            </a:r>
            <a:endParaRPr>
              <a:solidFill>
                <a:srgbClr val="9FC5E8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Emphasize Stress-Loading</a:t>
            </a:r>
            <a:endParaRPr>
              <a:solidFill>
                <a:srgbClr val="D5A6BD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-US" sz="3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Emphasis Active Motion</a:t>
            </a:r>
            <a:endParaRPr sz="3200" b="0" i="0" u="none" strike="noStrike" cap="none">
              <a:solidFill>
                <a:srgbClr val="B6D7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2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:-)</a:t>
            </a:r>
            <a:endParaRPr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–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Casting Response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32" y="1536625"/>
            <a:ext cx="8098118" cy="455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E599"/>
                </a:solidFill>
              </a:rPr>
              <a:t>Defining Dystrophy</a:t>
            </a:r>
            <a:endParaRPr>
              <a:solidFill>
                <a:srgbClr val="FFE5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Defining </a:t>
            </a:r>
            <a:r>
              <a:rPr lang="en-US" sz="4400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4400" b="0" i="0" u="none" strike="noStrike" cap="none">
                <a:solidFill>
                  <a:srgbClr val="A4C2F4"/>
                </a:solidFill>
                <a:latin typeface="Calibri"/>
                <a:ea typeface="Calibri"/>
                <a:cs typeface="Calibri"/>
                <a:sym typeface="Calibri"/>
              </a:rPr>
              <a:t>ystrophy</a:t>
            </a:r>
            <a:endParaRPr sz="4400" b="0" i="0" u="none" strike="noStrike" cap="none">
              <a:solidFill>
                <a:srgbClr val="A4C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B6D7A8"/>
                </a:solidFill>
                <a:latin typeface="Calibri"/>
                <a:ea typeface="Calibri"/>
                <a:cs typeface="Calibri"/>
                <a:sym typeface="Calibri"/>
              </a:rPr>
              <a:t>Greater </a:t>
            </a:r>
            <a:r>
              <a:rPr lang="en-US" sz="3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 normal responses</a:t>
            </a:r>
            <a:endParaRPr i="1"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D5A6BD"/>
                </a:solidFill>
                <a:latin typeface="Calibri"/>
                <a:ea typeface="Calibri"/>
                <a:cs typeface="Calibri"/>
                <a:sym typeface="Calibri"/>
              </a:rPr>
              <a:t>Geographic distribution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 zone of injury</a:t>
            </a:r>
            <a:endParaRPr i="1"/>
          </a:p>
          <a:p>
            <a:pPr marL="342900" marR="0" lvl="0" indent="-34290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latin typeface="Calibri"/>
                <a:ea typeface="Calibri"/>
                <a:cs typeface="Calibri"/>
                <a:sym typeface="Calibri"/>
              </a:rPr>
              <a:t>Failure to respond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normal interventions</a:t>
            </a:r>
            <a:endParaRPr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 with colors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1133</Words>
  <Application>Microsoft Office PowerPoint</Application>
  <PresentationFormat>On-screen Show (4:3)</PresentationFormat>
  <Paragraphs>251</Paragraphs>
  <Slides>69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Arial</vt:lpstr>
      <vt:lpstr>Calibri</vt:lpstr>
      <vt:lpstr>Simple Dark with colors</vt:lpstr>
      <vt:lpstr>Therapy in the Treatment of Posttraumatic Dystrophy</vt:lpstr>
      <vt:lpstr>Local Literature</vt:lpstr>
      <vt:lpstr>Outline</vt:lpstr>
      <vt:lpstr>What’s Normal?</vt:lpstr>
      <vt:lpstr>Normal Responses to Trauma</vt:lpstr>
      <vt:lpstr>Image – Acute Dystrophy?</vt:lpstr>
      <vt:lpstr>Image – Casting Response</vt:lpstr>
      <vt:lpstr>Defining Dystrophy</vt:lpstr>
      <vt:lpstr>Defining Dystrophy</vt:lpstr>
      <vt:lpstr>Is Dystrophy just PAIN?</vt:lpstr>
      <vt:lpstr>Dystrophy must have Autonomic involvement</vt:lpstr>
      <vt:lpstr>WHAT is Posttraumatic Dystrophy?</vt:lpstr>
      <vt:lpstr>Levels of Dystrophy</vt:lpstr>
      <vt:lpstr>Who has Dystrophy?</vt:lpstr>
      <vt:lpstr>Dystrophy Stages</vt:lpstr>
      <vt:lpstr>Image – Acute Dystrophy</vt:lpstr>
      <vt:lpstr>Image – Acute Dystrophy</vt:lpstr>
      <vt:lpstr>Image – Chronic Dystrophy</vt:lpstr>
      <vt:lpstr>Label of Dystrophy?</vt:lpstr>
      <vt:lpstr>Levels of Dystrophy</vt:lpstr>
      <vt:lpstr>Is there a Gold Standard test?</vt:lpstr>
      <vt:lpstr>Are there any Gold Standard tests?</vt:lpstr>
      <vt:lpstr>Are there any Gold Standard tests?</vt:lpstr>
      <vt:lpstr>Is Dystrophy Pervasive?</vt:lpstr>
      <vt:lpstr>Is Dystrophy Permanent?</vt:lpstr>
      <vt:lpstr>Early Intervention is Key</vt:lpstr>
      <vt:lpstr>First Famous Historical Example</vt:lpstr>
      <vt:lpstr>Synonyms for Dystrophy</vt:lpstr>
      <vt:lpstr>A Word on Pain (a few, actually)</vt:lpstr>
      <vt:lpstr>Aside: Pain scales</vt:lpstr>
      <vt:lpstr>Aside: Pain scales</vt:lpstr>
      <vt:lpstr>Aside: Pain scales</vt:lpstr>
      <vt:lpstr>Words about PAIN</vt:lpstr>
      <vt:lpstr>Non-Therapy Dystrophy Treatments</vt:lpstr>
      <vt:lpstr>Chemotherapeutic Treatment Goals</vt:lpstr>
      <vt:lpstr>Chemotherapeutic Treatments </vt:lpstr>
      <vt:lpstr>Stellate Ganglion Blocks</vt:lpstr>
      <vt:lpstr>Causalgias and Correctable Nerve Lesions</vt:lpstr>
      <vt:lpstr>Therapy Treatments for Dystrophy</vt:lpstr>
      <vt:lpstr>Therapist Goals for Dystrophy</vt:lpstr>
      <vt:lpstr>Therapy treatments</vt:lpstr>
      <vt:lpstr>Therapy Modalities</vt:lpstr>
      <vt:lpstr>Other Modalities</vt:lpstr>
      <vt:lpstr>Controversial Treatments </vt:lpstr>
      <vt:lpstr>Treatment options</vt:lpstr>
      <vt:lpstr>Practical Treatments</vt:lpstr>
      <vt:lpstr>Edema Control</vt:lpstr>
      <vt:lpstr>Desensitization</vt:lpstr>
      <vt:lpstr>Using TENS</vt:lpstr>
      <vt:lpstr>Treatment: Loading</vt:lpstr>
      <vt:lpstr>Treatment: Loading</vt:lpstr>
      <vt:lpstr>Treatment: Loading</vt:lpstr>
      <vt:lpstr>Treatment: Loading</vt:lpstr>
      <vt:lpstr>Treatment: Loading</vt:lpstr>
      <vt:lpstr>Treatment: Loading</vt:lpstr>
      <vt:lpstr>Treatment: Simple Exercise</vt:lpstr>
      <vt:lpstr>Treatment: Desensitization</vt:lpstr>
      <vt:lpstr>Treatment: Desensitization</vt:lpstr>
      <vt:lpstr>Treatment: Desensitization</vt:lpstr>
      <vt:lpstr>Treatment: Desensitization</vt:lpstr>
      <vt:lpstr>Treatment: Electrical Modalities</vt:lpstr>
      <vt:lpstr>Treatment: Mirror Box</vt:lpstr>
      <vt:lpstr>Treatment: Mirror Box</vt:lpstr>
      <vt:lpstr>Treatment: Mirror Box</vt:lpstr>
      <vt:lpstr>Treatment: Mirror Box</vt:lpstr>
      <vt:lpstr>Conclusion</vt:lpstr>
      <vt:lpstr>Therapist Goals for Dystrophy</vt:lpstr>
      <vt:lpstr>Dystrophy Treatment ‘Accents’</vt:lpstr>
      <vt:lpstr>:-)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Therapy in the Treatment of Posttraumatic Dystrophy</dc:title>
  <dc:creator>April Mason</dc:creator>
  <cp:lastModifiedBy>April Mason</cp:lastModifiedBy>
  <cp:revision>1</cp:revision>
  <dcterms:modified xsi:type="dcterms:W3CDTF">2018-08-28T20:12:50Z</dcterms:modified>
</cp:coreProperties>
</file>