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306" r:id="rId3"/>
    <p:sldId id="474" r:id="rId4"/>
    <p:sldId id="473" r:id="rId5"/>
    <p:sldId id="478" r:id="rId6"/>
    <p:sldId id="480" r:id="rId7"/>
    <p:sldId id="417" r:id="rId8"/>
    <p:sldId id="261" r:id="rId9"/>
    <p:sldId id="260" r:id="rId10"/>
    <p:sldId id="262" r:id="rId11"/>
    <p:sldId id="265" r:id="rId12"/>
    <p:sldId id="489" r:id="rId13"/>
    <p:sldId id="268" r:id="rId14"/>
    <p:sldId id="395" r:id="rId15"/>
    <p:sldId id="477" r:id="rId16"/>
    <p:sldId id="348" r:id="rId17"/>
    <p:sldId id="349" r:id="rId18"/>
    <p:sldId id="354" r:id="rId19"/>
    <p:sldId id="491" r:id="rId20"/>
    <p:sldId id="383" r:id="rId21"/>
    <p:sldId id="484" r:id="rId22"/>
    <p:sldId id="485" r:id="rId23"/>
    <p:sldId id="487" r:id="rId24"/>
    <p:sldId id="356" r:id="rId25"/>
    <p:sldId id="357" r:id="rId26"/>
    <p:sldId id="488" r:id="rId27"/>
    <p:sldId id="486" r:id="rId28"/>
    <p:sldId id="482" r:id="rId29"/>
    <p:sldId id="481" r:id="rId30"/>
    <p:sldId id="275" r:id="rId31"/>
    <p:sldId id="492" r:id="rId32"/>
    <p:sldId id="276" r:id="rId33"/>
    <p:sldId id="490" r:id="rId34"/>
    <p:sldId id="279" r:id="rId35"/>
    <p:sldId id="280" r:id="rId36"/>
    <p:sldId id="483" r:id="rId37"/>
    <p:sldId id="278" r:id="rId38"/>
    <p:sldId id="410" r:id="rId39"/>
    <p:sldId id="411" r:id="rId40"/>
    <p:sldId id="414" r:id="rId41"/>
    <p:sldId id="415" r:id="rId42"/>
    <p:sldId id="416" r:id="rId43"/>
    <p:sldId id="469" r:id="rId44"/>
    <p:sldId id="470" r:id="rId45"/>
    <p:sldId id="40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28B0"/>
    <a:srgbClr val="F8F6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9268B0-FEB2-4338-907A-329DACE4D358}" type="datetimeFigureOut">
              <a:rPr lang="en-US" smtClean="0"/>
              <a:t>8/28/2018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7AEE18-4293-4D09-BDEB-FFF63E41A260}" type="slidenum">
              <a:rPr lang="en-US" smtClean="0"/>
              <a:t>‹#›</a:t>
            </a:fld>
            <a:endParaRPr lang="en-US"/>
          </a:p>
        </p:txBody>
      </p:sp>
    </p:spTree>
    <p:extLst>
      <p:ext uri="{BB962C8B-B14F-4D97-AF65-F5344CB8AC3E}">
        <p14:creationId xmlns:p14="http://schemas.microsoft.com/office/powerpoint/2010/main" val="16230977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D74CAB32-068D-4C81-B468-61035FA71239}" type="slidenum">
              <a:rPr lang="en-US" smtClean="0"/>
              <a:pPr/>
              <a:t>5</a:t>
            </a:fld>
            <a:endParaRPr lang="en-US"/>
          </a:p>
        </p:txBody>
      </p:sp>
    </p:spTree>
    <p:extLst>
      <p:ext uri="{BB962C8B-B14F-4D97-AF65-F5344CB8AC3E}">
        <p14:creationId xmlns:p14="http://schemas.microsoft.com/office/powerpoint/2010/main" val="1294320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Scaption</a:t>
            </a:r>
            <a:r>
              <a:rPr lang="en-US" dirty="0"/>
              <a:t> with thumbs down recruits</a:t>
            </a:r>
            <a:r>
              <a:rPr lang="en-US" baseline="0" dirty="0"/>
              <a:t> </a:t>
            </a:r>
            <a:r>
              <a:rPr lang="en-US" baseline="0" dirty="0" err="1"/>
              <a:t>subscap</a:t>
            </a:r>
            <a:r>
              <a:rPr lang="en-US" baseline="0" dirty="0"/>
              <a:t> as well as ant and middle </a:t>
            </a:r>
            <a:r>
              <a:rPr lang="en-US" baseline="0" dirty="0" err="1"/>
              <a:t>delts</a:t>
            </a:r>
            <a:r>
              <a:rPr lang="en-US" baseline="0" dirty="0"/>
              <a:t> and </a:t>
            </a:r>
            <a:r>
              <a:rPr lang="en-US" baseline="0" dirty="0" err="1"/>
              <a:t>suprasinatus</a:t>
            </a:r>
            <a:r>
              <a:rPr lang="en-US" baseline="0" dirty="0"/>
              <a:t>—standing or prone</a:t>
            </a:r>
          </a:p>
          <a:p>
            <a:r>
              <a:rPr lang="en-US" baseline="0" dirty="0"/>
              <a:t>Prone Horizontal abduction with thumb up is key to isolation of </a:t>
            </a:r>
            <a:r>
              <a:rPr lang="en-US" baseline="0" dirty="0" err="1"/>
              <a:t>infraspinatus</a:t>
            </a:r>
            <a:r>
              <a:rPr lang="en-US" baseline="0" dirty="0"/>
              <a:t>, </a:t>
            </a:r>
            <a:r>
              <a:rPr lang="en-US" baseline="0" dirty="0" err="1"/>
              <a:t>teres</a:t>
            </a:r>
            <a:r>
              <a:rPr lang="en-US" baseline="0" dirty="0"/>
              <a:t> minor and posterior </a:t>
            </a:r>
            <a:r>
              <a:rPr lang="en-US" baseline="0" dirty="0" err="1"/>
              <a:t>delt</a:t>
            </a:r>
            <a:endParaRPr lang="en-US" baseline="0" dirty="0"/>
          </a:p>
          <a:p>
            <a:r>
              <a:rPr lang="en-US" baseline="0" dirty="0"/>
              <a:t>External rotation with arm in 90 degrees of abduction has been shown to enhance recruitment of </a:t>
            </a:r>
            <a:r>
              <a:rPr lang="en-US" baseline="0" dirty="0" err="1"/>
              <a:t>infraspinatus</a:t>
            </a:r>
            <a:r>
              <a:rPr lang="en-US" baseline="0" dirty="0"/>
              <a:t> and </a:t>
            </a:r>
            <a:r>
              <a:rPr lang="en-US" baseline="0" dirty="0" err="1"/>
              <a:t>teres</a:t>
            </a:r>
            <a:r>
              <a:rPr lang="en-US" baseline="0" dirty="0"/>
              <a:t> minor---may want to do this in prone to help stabilize shoulder and then move to standing</a:t>
            </a:r>
          </a:p>
          <a:p>
            <a:r>
              <a:rPr lang="en-US" baseline="0" dirty="0"/>
              <a:t>Other exercises to target rotator cuff muscles include:</a:t>
            </a:r>
          </a:p>
          <a:p>
            <a:r>
              <a:rPr lang="en-US" baseline="0" dirty="0"/>
              <a:t>    Rows, prone row with external rotation, standing horizontal abduction, PNF patterns (wall washes, t-band cross)</a:t>
            </a:r>
            <a:endParaRPr lang="en-US" dirty="0"/>
          </a:p>
        </p:txBody>
      </p:sp>
      <p:sp>
        <p:nvSpPr>
          <p:cNvPr id="4" name="Slide Number Placeholder 3"/>
          <p:cNvSpPr>
            <a:spLocks noGrp="1"/>
          </p:cNvSpPr>
          <p:nvPr>
            <p:ph type="sldNum" sz="quarter" idx="10"/>
          </p:nvPr>
        </p:nvSpPr>
        <p:spPr/>
        <p:txBody>
          <a:bodyPr/>
          <a:lstStyle/>
          <a:p>
            <a:fld id="{D74CAB32-068D-4C81-B468-61035FA71239}" type="slidenum">
              <a:rPr lang="en-US" smtClean="0"/>
              <a:pPr/>
              <a:t>34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Military press will improve strength</a:t>
            </a:r>
            <a:r>
              <a:rPr lang="en-US" baseline="0" dirty="0"/>
              <a:t> of all deltoid muscle fibers---clearly this should be done later in rehab program</a:t>
            </a:r>
          </a:p>
          <a:p>
            <a:endParaRPr lang="en-US" dirty="0"/>
          </a:p>
        </p:txBody>
      </p:sp>
      <p:sp>
        <p:nvSpPr>
          <p:cNvPr id="4" name="Slide Number Placeholder 3"/>
          <p:cNvSpPr>
            <a:spLocks noGrp="1"/>
          </p:cNvSpPr>
          <p:nvPr>
            <p:ph type="sldNum" sz="quarter" idx="10"/>
          </p:nvPr>
        </p:nvSpPr>
        <p:spPr/>
        <p:txBody>
          <a:bodyPr/>
          <a:lstStyle/>
          <a:p>
            <a:fld id="{D74CAB32-068D-4C81-B468-61035FA71239}" type="slidenum">
              <a:rPr lang="en-US" smtClean="0"/>
              <a:pPr/>
              <a:t>35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7AEE18-4293-4D09-BDEB-FFF63E41A260}" type="slidenum">
              <a:rPr lang="en-US" smtClean="0"/>
              <a:t>7</a:t>
            </a:fld>
            <a:endParaRPr lang="en-US"/>
          </a:p>
        </p:txBody>
      </p:sp>
    </p:spTree>
    <p:extLst>
      <p:ext uri="{BB962C8B-B14F-4D97-AF65-F5344CB8AC3E}">
        <p14:creationId xmlns:p14="http://schemas.microsoft.com/office/powerpoint/2010/main" val="947855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D74CAB32-068D-4C81-B468-61035FA71239}"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There is minimal bony containment</a:t>
            </a:r>
            <a:r>
              <a:rPr lang="en-US" baseline="0" dirty="0"/>
              <a:t> of the humeral head in the </a:t>
            </a:r>
            <a:r>
              <a:rPr lang="en-US" baseline="0" dirty="0" err="1"/>
              <a:t>glenoid</a:t>
            </a:r>
            <a:r>
              <a:rPr lang="en-US" baseline="0" dirty="0"/>
              <a:t> cavity which allows a wide ROM.  </a:t>
            </a:r>
          </a:p>
          <a:p>
            <a:r>
              <a:rPr lang="en-US" baseline="0" dirty="0"/>
              <a:t>The </a:t>
            </a:r>
            <a:r>
              <a:rPr lang="en-US" baseline="0" dirty="0" err="1"/>
              <a:t>articular</a:t>
            </a:r>
            <a:r>
              <a:rPr lang="en-US" baseline="0" dirty="0"/>
              <a:t> surface area of the humeral </a:t>
            </a:r>
            <a:r>
              <a:rPr lang="en-US" baseline="0" dirty="0" err="1"/>
              <a:t>haead</a:t>
            </a:r>
            <a:r>
              <a:rPr lang="en-US" baseline="0" dirty="0"/>
              <a:t> is 2-4x that of the </a:t>
            </a:r>
            <a:r>
              <a:rPr lang="en-US" baseline="0" dirty="0" err="1"/>
              <a:t>glenoid</a:t>
            </a:r>
            <a:r>
              <a:rPr lang="en-US" baseline="0" dirty="0"/>
              <a:t> and the humeral head is nearly twice as wide as the </a:t>
            </a:r>
            <a:r>
              <a:rPr lang="en-US" baseline="0" dirty="0" err="1"/>
              <a:t>glenoid</a:t>
            </a:r>
            <a:r>
              <a:rPr lang="en-US" baseline="0" dirty="0"/>
              <a:t> when measured in the transverse plane.  </a:t>
            </a:r>
            <a:endParaRPr lang="en-US" dirty="0"/>
          </a:p>
          <a:p>
            <a:r>
              <a:rPr lang="en-US" dirty="0" err="1"/>
              <a:t>Ligamental</a:t>
            </a:r>
            <a:r>
              <a:rPr lang="en-US" baseline="0" dirty="0"/>
              <a:t> anatomy of the shoulder includes the superior, middle and inferior </a:t>
            </a:r>
            <a:r>
              <a:rPr lang="en-US" baseline="0" dirty="0" err="1"/>
              <a:t>glenohumeral</a:t>
            </a:r>
            <a:r>
              <a:rPr lang="en-US" baseline="0" dirty="0"/>
              <a:t> ligaments.  The inferior </a:t>
            </a:r>
            <a:r>
              <a:rPr lang="en-US" baseline="0" dirty="0" err="1"/>
              <a:t>glenohumeral</a:t>
            </a:r>
            <a:r>
              <a:rPr lang="en-US" baseline="0" dirty="0"/>
              <a:t> ligament includes an anterior and posterior band.  The ligaments come into play only at the extremes of motion.  </a:t>
            </a:r>
          </a:p>
          <a:p>
            <a:r>
              <a:rPr lang="en-US" baseline="0" dirty="0"/>
              <a:t>The labrum provides depth to the </a:t>
            </a:r>
            <a:r>
              <a:rPr lang="en-US" baseline="0" dirty="0" err="1"/>
              <a:t>glenoid</a:t>
            </a:r>
            <a:r>
              <a:rPr lang="en-US" baseline="0" dirty="0"/>
              <a:t> and attachment of the GH ligaments and biceps tendon.</a:t>
            </a:r>
          </a:p>
          <a:p>
            <a:endParaRPr lang="en-US" baseline="0" dirty="0"/>
          </a:p>
        </p:txBody>
      </p:sp>
      <p:sp>
        <p:nvSpPr>
          <p:cNvPr id="4" name="Slide Number Placeholder 3"/>
          <p:cNvSpPr>
            <a:spLocks noGrp="1"/>
          </p:cNvSpPr>
          <p:nvPr>
            <p:ph type="sldNum" sz="quarter" idx="10"/>
          </p:nvPr>
        </p:nvSpPr>
        <p:spPr/>
        <p:txBody>
          <a:bodyPr/>
          <a:lstStyle/>
          <a:p>
            <a:fld id="{D74CAB32-068D-4C81-B468-61035FA71239}"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Imaging</a:t>
            </a:r>
            <a:r>
              <a:rPr lang="en-US" baseline="0" dirty="0"/>
              <a:t> analysis has shown that patients with shoulder instability have </a:t>
            </a:r>
            <a:r>
              <a:rPr lang="en-US" baseline="0" dirty="0" err="1"/>
              <a:t>scapulothoracic</a:t>
            </a:r>
            <a:r>
              <a:rPr lang="en-US" baseline="0" dirty="0"/>
              <a:t> dysfunction that is manifested as winging.</a:t>
            </a:r>
          </a:p>
          <a:p>
            <a:r>
              <a:rPr lang="en-US" baseline="0" dirty="0"/>
              <a:t>To provide a stable platform under the humeral head, the scapula and </a:t>
            </a:r>
            <a:r>
              <a:rPr lang="en-US" baseline="0" dirty="0" err="1"/>
              <a:t>humerus</a:t>
            </a:r>
            <a:r>
              <a:rPr lang="en-US" baseline="0" dirty="0"/>
              <a:t> need to move in </a:t>
            </a:r>
            <a:r>
              <a:rPr lang="en-US" baseline="0" dirty="0" err="1"/>
              <a:t>syncrony</a:t>
            </a:r>
            <a:r>
              <a:rPr lang="en-US" baseline="0" dirty="0"/>
              <a:t> and the orientation of the </a:t>
            </a:r>
            <a:r>
              <a:rPr lang="en-US" baseline="0" dirty="0" err="1"/>
              <a:t>glenoid</a:t>
            </a:r>
            <a:r>
              <a:rPr lang="en-US" baseline="0" dirty="0"/>
              <a:t> needs to adjust to changes in arm position—the </a:t>
            </a:r>
            <a:r>
              <a:rPr lang="en-US" baseline="0" dirty="0" err="1"/>
              <a:t>trapezius</a:t>
            </a:r>
            <a:r>
              <a:rPr lang="en-US" baseline="0" dirty="0"/>
              <a:t> and </a:t>
            </a:r>
            <a:r>
              <a:rPr lang="en-US" baseline="0" dirty="0" err="1"/>
              <a:t>serratus</a:t>
            </a:r>
            <a:r>
              <a:rPr lang="en-US" baseline="0" dirty="0"/>
              <a:t> anterior contribute to </a:t>
            </a:r>
            <a:r>
              <a:rPr lang="en-US" baseline="0" dirty="0" err="1"/>
              <a:t>prduce</a:t>
            </a:r>
            <a:r>
              <a:rPr lang="en-US" baseline="0" dirty="0"/>
              <a:t> scapular elevation and upward rotation</a:t>
            </a:r>
            <a:endParaRPr lang="en-US" dirty="0"/>
          </a:p>
        </p:txBody>
      </p:sp>
      <p:sp>
        <p:nvSpPr>
          <p:cNvPr id="4" name="Slide Number Placeholder 3"/>
          <p:cNvSpPr>
            <a:spLocks noGrp="1"/>
          </p:cNvSpPr>
          <p:nvPr>
            <p:ph type="sldNum" sz="quarter" idx="10"/>
          </p:nvPr>
        </p:nvSpPr>
        <p:spPr/>
        <p:txBody>
          <a:bodyPr/>
          <a:lstStyle/>
          <a:p>
            <a:fld id="{D74CAB32-068D-4C81-B468-61035FA71239}" type="slidenum">
              <a:rPr lang="en-US" smtClean="0"/>
              <a:pPr/>
              <a:t>11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Sulcus</a:t>
            </a:r>
            <a:r>
              <a:rPr lang="en-US" baseline="0" dirty="0"/>
              <a:t> test assesses the superior </a:t>
            </a:r>
            <a:r>
              <a:rPr lang="en-US" baseline="0" dirty="0" err="1"/>
              <a:t>glenohumeral</a:t>
            </a:r>
            <a:r>
              <a:rPr lang="en-US" baseline="0" dirty="0"/>
              <a:t> ligament. When there is a </a:t>
            </a:r>
            <a:r>
              <a:rPr lang="en-US" baseline="0" dirty="0" err="1"/>
              <a:t>sulcus</a:t>
            </a:r>
            <a:r>
              <a:rPr lang="en-US" baseline="0" dirty="0"/>
              <a:t> sign of 2 cm or more, the likelihood of shoulder instability is high (likelihood ratio 6:1)</a:t>
            </a:r>
          </a:p>
          <a:p>
            <a:r>
              <a:rPr lang="en-US" baseline="0" dirty="0"/>
              <a:t>Load and Shift—arm placed at 90 degrees of abduction and medial rotation and humeral head is loaded into </a:t>
            </a:r>
            <a:r>
              <a:rPr lang="en-US" baseline="0" dirty="0" err="1"/>
              <a:t>glenoid</a:t>
            </a:r>
            <a:r>
              <a:rPr lang="en-US" baseline="0" dirty="0"/>
              <a:t> to ensure that it is centered.  Examiner then </a:t>
            </a:r>
            <a:r>
              <a:rPr lang="en-US" baseline="0" dirty="0" err="1"/>
              <a:t>attemps</a:t>
            </a:r>
            <a:r>
              <a:rPr lang="en-US" baseline="0" dirty="0"/>
              <a:t> to shift the humeral head anterior, inferior and posterior.  </a:t>
            </a:r>
            <a:r>
              <a:rPr lang="en-US" baseline="0" dirty="0" err="1"/>
              <a:t>Thi</a:t>
            </a:r>
            <a:r>
              <a:rPr lang="en-US" baseline="0" dirty="0"/>
              <a:t> test has a high specificity of 98-100%; however poor reproducibility---this is significantly improved when patient is anesthetized.</a:t>
            </a:r>
          </a:p>
          <a:p>
            <a:r>
              <a:rPr lang="en-US" baseline="0" dirty="0"/>
              <a:t>Apprehension test—arm placed in same position as load and shift test, but examiner does not load the joint.  Rather, the arm is then abducted and externally rotated to 90 degrees and then gradually rotated </a:t>
            </a:r>
            <a:r>
              <a:rPr lang="en-US" baseline="0" dirty="0" err="1"/>
              <a:t>furtehr</a:t>
            </a:r>
            <a:r>
              <a:rPr lang="en-US" baseline="0" dirty="0"/>
              <a:t> an extended.  A positive test occurs when the patient become apprehensive.</a:t>
            </a:r>
          </a:p>
          <a:p>
            <a:endParaRPr lang="en-US" dirty="0"/>
          </a:p>
        </p:txBody>
      </p:sp>
      <p:sp>
        <p:nvSpPr>
          <p:cNvPr id="4" name="Slide Number Placeholder 3"/>
          <p:cNvSpPr>
            <a:spLocks noGrp="1"/>
          </p:cNvSpPr>
          <p:nvPr>
            <p:ph type="sldNum" sz="quarter" idx="10"/>
          </p:nvPr>
        </p:nvSpPr>
        <p:spPr/>
        <p:txBody>
          <a:bodyPr/>
          <a:lstStyle/>
          <a:p>
            <a:fld id="{D74CAB32-068D-4C81-B468-61035FA71239}"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7AEE18-4293-4D09-BDEB-FFF63E41A260}" type="slidenum">
              <a:rPr lang="en-US" smtClean="0"/>
              <a:t>27</a:t>
            </a:fld>
            <a:endParaRPr lang="en-US"/>
          </a:p>
        </p:txBody>
      </p:sp>
    </p:spTree>
    <p:extLst>
      <p:ext uri="{BB962C8B-B14F-4D97-AF65-F5344CB8AC3E}">
        <p14:creationId xmlns:p14="http://schemas.microsoft.com/office/powerpoint/2010/main" val="7000447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fld id="{D74CAB32-068D-4C81-B468-61035FA71239}" type="slidenum">
              <a:rPr lang="en-US" smtClean="0"/>
              <a:pPr/>
              <a:t>31</a:t>
            </a:fld>
            <a:endParaRPr lang="en-US"/>
          </a:p>
        </p:txBody>
      </p:sp>
    </p:spTree>
    <p:extLst>
      <p:ext uri="{BB962C8B-B14F-4D97-AF65-F5344CB8AC3E}">
        <p14:creationId xmlns:p14="http://schemas.microsoft.com/office/powerpoint/2010/main" val="3944122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74CAB32-068D-4C81-B468-61035FA71239}"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1C1F43-28E2-456F-BE21-EB0E02E57026}"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8C9BA-41D7-445D-8DE2-E5CADB205A2B}" type="slidenum">
              <a:rPr lang="en-US" smtClean="0"/>
              <a:t>‹#›</a:t>
            </a:fld>
            <a:endParaRPr lang="en-US"/>
          </a:p>
        </p:txBody>
      </p:sp>
    </p:spTree>
    <p:extLst>
      <p:ext uri="{BB962C8B-B14F-4D97-AF65-F5344CB8AC3E}">
        <p14:creationId xmlns:p14="http://schemas.microsoft.com/office/powerpoint/2010/main" val="3035201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1C1F43-28E2-456F-BE21-EB0E02E57026}"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8C9BA-41D7-445D-8DE2-E5CADB205A2B}" type="slidenum">
              <a:rPr lang="en-US" smtClean="0"/>
              <a:t>‹#›</a:t>
            </a:fld>
            <a:endParaRPr lang="en-US"/>
          </a:p>
        </p:txBody>
      </p:sp>
    </p:spTree>
    <p:extLst>
      <p:ext uri="{BB962C8B-B14F-4D97-AF65-F5344CB8AC3E}">
        <p14:creationId xmlns:p14="http://schemas.microsoft.com/office/powerpoint/2010/main" val="1079878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1C1F43-28E2-456F-BE21-EB0E02E57026}"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8C9BA-41D7-445D-8DE2-E5CADB205A2B}" type="slidenum">
              <a:rPr lang="en-US" smtClean="0"/>
              <a:t>‹#›</a:t>
            </a:fld>
            <a:endParaRPr lang="en-US"/>
          </a:p>
        </p:txBody>
      </p:sp>
    </p:spTree>
    <p:extLst>
      <p:ext uri="{BB962C8B-B14F-4D97-AF65-F5344CB8AC3E}">
        <p14:creationId xmlns:p14="http://schemas.microsoft.com/office/powerpoint/2010/main" val="1001798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1C1F43-28E2-456F-BE21-EB0E02E57026}"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8C9BA-41D7-445D-8DE2-E5CADB205A2B}" type="slidenum">
              <a:rPr lang="en-US" smtClean="0"/>
              <a:t>‹#›</a:t>
            </a:fld>
            <a:endParaRPr lang="en-US"/>
          </a:p>
        </p:txBody>
      </p:sp>
    </p:spTree>
    <p:extLst>
      <p:ext uri="{BB962C8B-B14F-4D97-AF65-F5344CB8AC3E}">
        <p14:creationId xmlns:p14="http://schemas.microsoft.com/office/powerpoint/2010/main" val="4047545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1C1F43-28E2-456F-BE21-EB0E02E57026}" type="datetimeFigureOut">
              <a:rPr lang="en-US" smtClean="0"/>
              <a:t>8/28/2018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28C9BA-41D7-445D-8DE2-E5CADB205A2B}" type="slidenum">
              <a:rPr lang="en-US" smtClean="0"/>
              <a:t>‹#›</a:t>
            </a:fld>
            <a:endParaRPr lang="en-US"/>
          </a:p>
        </p:txBody>
      </p:sp>
    </p:spTree>
    <p:extLst>
      <p:ext uri="{BB962C8B-B14F-4D97-AF65-F5344CB8AC3E}">
        <p14:creationId xmlns:p14="http://schemas.microsoft.com/office/powerpoint/2010/main" val="24080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1C1F43-28E2-456F-BE21-EB0E02E57026}"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8C9BA-41D7-445D-8DE2-E5CADB205A2B}" type="slidenum">
              <a:rPr lang="en-US" smtClean="0"/>
              <a:t>‹#›</a:t>
            </a:fld>
            <a:endParaRPr lang="en-US"/>
          </a:p>
        </p:txBody>
      </p:sp>
    </p:spTree>
    <p:extLst>
      <p:ext uri="{BB962C8B-B14F-4D97-AF65-F5344CB8AC3E}">
        <p14:creationId xmlns:p14="http://schemas.microsoft.com/office/powerpoint/2010/main" val="1154767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1C1F43-28E2-456F-BE21-EB0E02E57026}" type="datetimeFigureOut">
              <a:rPr lang="en-US" smtClean="0"/>
              <a:t>8/28/2018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28C9BA-41D7-445D-8DE2-E5CADB205A2B}" type="slidenum">
              <a:rPr lang="en-US" smtClean="0"/>
              <a:t>‹#›</a:t>
            </a:fld>
            <a:endParaRPr lang="en-US"/>
          </a:p>
        </p:txBody>
      </p:sp>
    </p:spTree>
    <p:extLst>
      <p:ext uri="{BB962C8B-B14F-4D97-AF65-F5344CB8AC3E}">
        <p14:creationId xmlns:p14="http://schemas.microsoft.com/office/powerpoint/2010/main" val="1914317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1C1F43-28E2-456F-BE21-EB0E02E57026}" type="datetimeFigureOut">
              <a:rPr lang="en-US" smtClean="0"/>
              <a:t>8/28/2018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28C9BA-41D7-445D-8DE2-E5CADB205A2B}" type="slidenum">
              <a:rPr lang="en-US" smtClean="0"/>
              <a:t>‹#›</a:t>
            </a:fld>
            <a:endParaRPr lang="en-US"/>
          </a:p>
        </p:txBody>
      </p:sp>
    </p:spTree>
    <p:extLst>
      <p:ext uri="{BB962C8B-B14F-4D97-AF65-F5344CB8AC3E}">
        <p14:creationId xmlns:p14="http://schemas.microsoft.com/office/powerpoint/2010/main" val="780168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1C1F43-28E2-456F-BE21-EB0E02E57026}" type="datetimeFigureOut">
              <a:rPr lang="en-US" smtClean="0"/>
              <a:t>8/28/2018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28C9BA-41D7-445D-8DE2-E5CADB205A2B}" type="slidenum">
              <a:rPr lang="en-US" smtClean="0"/>
              <a:t>‹#›</a:t>
            </a:fld>
            <a:endParaRPr lang="en-US"/>
          </a:p>
        </p:txBody>
      </p:sp>
    </p:spTree>
    <p:extLst>
      <p:ext uri="{BB962C8B-B14F-4D97-AF65-F5344CB8AC3E}">
        <p14:creationId xmlns:p14="http://schemas.microsoft.com/office/powerpoint/2010/main" val="582522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1C1F43-28E2-456F-BE21-EB0E02E57026}"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8C9BA-41D7-445D-8DE2-E5CADB205A2B}" type="slidenum">
              <a:rPr lang="en-US" smtClean="0"/>
              <a:t>‹#›</a:t>
            </a:fld>
            <a:endParaRPr lang="en-US"/>
          </a:p>
        </p:txBody>
      </p:sp>
    </p:spTree>
    <p:extLst>
      <p:ext uri="{BB962C8B-B14F-4D97-AF65-F5344CB8AC3E}">
        <p14:creationId xmlns:p14="http://schemas.microsoft.com/office/powerpoint/2010/main" val="244751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D1C1F43-28E2-456F-BE21-EB0E02E57026}" type="datetimeFigureOut">
              <a:rPr lang="en-US" smtClean="0"/>
              <a:t>8/28/2018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28C9BA-41D7-445D-8DE2-E5CADB205A2B}" type="slidenum">
              <a:rPr lang="en-US" smtClean="0"/>
              <a:t>‹#›</a:t>
            </a:fld>
            <a:endParaRPr lang="en-US"/>
          </a:p>
        </p:txBody>
      </p:sp>
    </p:spTree>
    <p:extLst>
      <p:ext uri="{BB962C8B-B14F-4D97-AF65-F5344CB8AC3E}">
        <p14:creationId xmlns:p14="http://schemas.microsoft.com/office/powerpoint/2010/main" val="3423934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1C1F43-28E2-456F-BE21-EB0E02E57026}" type="datetimeFigureOut">
              <a:rPr lang="en-US" smtClean="0"/>
              <a:t>8/28/2018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28C9BA-41D7-445D-8DE2-E5CADB205A2B}" type="slidenum">
              <a:rPr lang="en-US" smtClean="0"/>
              <a:t>‹#›</a:t>
            </a:fld>
            <a:endParaRPr lang="en-US"/>
          </a:p>
        </p:txBody>
      </p:sp>
    </p:spTree>
    <p:extLst>
      <p:ext uri="{BB962C8B-B14F-4D97-AF65-F5344CB8AC3E}">
        <p14:creationId xmlns:p14="http://schemas.microsoft.com/office/powerpoint/2010/main" val="849735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it-SZm4jdAhXRmVkKHZR_DUcQjRx6BAgBEAU&amp;url=http://aoj.amegroups.com/article/view/3886/4525&amp;psig=AOvVaw2I1KAKVfcU4lRorIvr8VaB&amp;ust=1535286761137852" TargetMode="External"/><Relationship Id="rId2" Type="http://schemas.openxmlformats.org/officeDocument/2006/relationships/image" Target="../media/image51.jpg"/><Relationship Id="rId1" Type="http://schemas.openxmlformats.org/officeDocument/2006/relationships/slideLayout" Target="../slideLayouts/slideLayout2.xml"/><Relationship Id="rId5" Type="http://schemas.openxmlformats.org/officeDocument/2006/relationships/image" Target="../media/image53.gif"/><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10.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image" Target="../media/image67.gif"/><Relationship Id="rId4" Type="http://schemas.openxmlformats.org/officeDocument/2006/relationships/image" Target="../media/image6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67" y="103918"/>
            <a:ext cx="1149384" cy="1100188"/>
          </a:xfrm>
          <a:prstGeom prst="rect">
            <a:avLst/>
          </a:prstGeom>
        </p:spPr>
      </p:pic>
      <p:cxnSp>
        <p:nvCxnSpPr>
          <p:cNvPr id="6" name="Straight Connector 5"/>
          <p:cNvCxnSpPr/>
          <p:nvPr/>
        </p:nvCxnSpPr>
        <p:spPr>
          <a:xfrm>
            <a:off x="2514603" y="1429967"/>
            <a:ext cx="708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71731" y="1322203"/>
            <a:ext cx="10372344" cy="2387600"/>
          </a:xfrm>
        </p:spPr>
        <p:txBody>
          <a:bodyPr>
            <a:normAutofit/>
          </a:bodyPr>
          <a:lstStyle/>
          <a:p>
            <a:r>
              <a:rPr lang="en-US" sz="4800" b="1" dirty="0"/>
              <a:t>Shoulder Instability:</a:t>
            </a:r>
            <a:br>
              <a:rPr lang="en-US" sz="4800" b="1" dirty="0"/>
            </a:br>
            <a:r>
              <a:rPr lang="en-US" sz="4800" b="1" dirty="0"/>
              <a:t>Therapy Role in Non-Op and </a:t>
            </a:r>
            <a:br>
              <a:rPr lang="en-US" sz="4800" b="1" dirty="0"/>
            </a:br>
            <a:r>
              <a:rPr lang="en-US" sz="4800" b="1" dirty="0"/>
              <a:t>Operative Treatment</a:t>
            </a:r>
          </a:p>
        </p:txBody>
      </p:sp>
      <p:sp>
        <p:nvSpPr>
          <p:cNvPr id="3" name="Subtitle 2"/>
          <p:cNvSpPr>
            <a:spLocks noGrp="1"/>
          </p:cNvSpPr>
          <p:nvPr>
            <p:ph type="subTitle" idx="1"/>
          </p:nvPr>
        </p:nvSpPr>
        <p:spPr>
          <a:xfrm>
            <a:off x="1485903" y="4021839"/>
            <a:ext cx="9144000" cy="1655762"/>
          </a:xfrm>
        </p:spPr>
        <p:txBody>
          <a:bodyPr/>
          <a:lstStyle/>
          <a:p>
            <a:r>
              <a:rPr lang="en-US" dirty="0"/>
              <a:t>Trevor R. Born, M.D.</a:t>
            </a:r>
          </a:p>
          <a:p>
            <a:r>
              <a:rPr lang="en-US" dirty="0"/>
              <a:t>Sarasota Orthopedic Associates</a:t>
            </a:r>
          </a:p>
        </p:txBody>
      </p:sp>
    </p:spTree>
    <p:extLst>
      <p:ext uri="{BB962C8B-B14F-4D97-AF65-F5344CB8AC3E}">
        <p14:creationId xmlns:p14="http://schemas.microsoft.com/office/powerpoint/2010/main" val="4032808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Anatomical Considerations</a:t>
            </a:r>
          </a:p>
        </p:txBody>
      </p:sp>
      <p:pic>
        <p:nvPicPr>
          <p:cNvPr id="6" name="Picture 5" descr="photos_E9E8B459-1003-4FFD-B849-281465BDE349.jpg"/>
          <p:cNvPicPr>
            <a:picLocks noChangeAspect="1"/>
          </p:cNvPicPr>
          <p:nvPr/>
        </p:nvPicPr>
        <p:blipFill>
          <a:blip r:embed="rId2" cstate="print"/>
          <a:srcRect t="17442"/>
          <a:stretch>
            <a:fillRect/>
          </a:stretch>
        </p:blipFill>
        <p:spPr>
          <a:xfrm>
            <a:off x="6096000" y="1616041"/>
            <a:ext cx="3172408" cy="3261389"/>
          </a:xfrm>
          <a:prstGeom prst="rect">
            <a:avLst/>
          </a:prstGeom>
        </p:spPr>
      </p:pic>
      <p:pic>
        <p:nvPicPr>
          <p:cNvPr id="8" name="Content Placeholder 7" descr="sholanat-antview.jpg"/>
          <p:cNvPicPr>
            <a:picLocks noGrp="1" noChangeAspect="1"/>
          </p:cNvPicPr>
          <p:nvPr>
            <p:ph idx="1"/>
          </p:nvPr>
        </p:nvPicPr>
        <p:blipFill>
          <a:blip r:embed="rId3" cstate="print"/>
          <a:srcRect l="-2194" t="15859"/>
          <a:stretch>
            <a:fillRect/>
          </a:stretch>
        </p:blipFill>
        <p:spPr>
          <a:xfrm>
            <a:off x="2514667" y="1616042"/>
            <a:ext cx="3172408" cy="3252551"/>
          </a:xfrm>
        </p:spPr>
      </p:pic>
      <p:sp>
        <p:nvSpPr>
          <p:cNvPr id="5" name="Content Placeholder 2">
            <a:extLst>
              <a:ext uri="{FF2B5EF4-FFF2-40B4-BE49-F238E27FC236}">
                <a16:creationId xmlns:a16="http://schemas.microsoft.com/office/drawing/2014/main" id="{75A6A09B-3309-4176-A904-6F353000EA7D}"/>
              </a:ext>
            </a:extLst>
          </p:cNvPr>
          <p:cNvSpPr txBox="1">
            <a:spLocks/>
          </p:cNvSpPr>
          <p:nvPr/>
        </p:nvSpPr>
        <p:spPr>
          <a:xfrm>
            <a:off x="884853" y="4868593"/>
            <a:ext cx="10422294" cy="20808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Arial" panose="020B0604020202020204" pitchFamily="34" charset="0"/>
              <a:buNone/>
            </a:pPr>
            <a:r>
              <a:rPr lang="en-US" dirty="0"/>
              <a:t>Rotator Cuff</a:t>
            </a:r>
          </a:p>
          <a:p>
            <a:pPr lvl="2"/>
            <a:r>
              <a:rPr lang="en-US" dirty="0"/>
              <a:t>EMG Studies show that all (with deltoid) are active throughout full ROM of flexion, abduction and elevation</a:t>
            </a:r>
          </a:p>
          <a:p>
            <a:pPr lvl="2"/>
            <a:r>
              <a:rPr lang="en-US" dirty="0"/>
              <a:t>Co-contraction helps hold humeral head in center of glenoid throughout arc of motion</a:t>
            </a:r>
          </a:p>
          <a:p>
            <a:pPr lvl="2"/>
            <a:r>
              <a:rPr lang="en-US" dirty="0"/>
              <a:t>Create GH compressive force that helps stabilize joint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Anatomical Considerations</a:t>
            </a:r>
          </a:p>
        </p:txBody>
      </p:sp>
      <p:sp>
        <p:nvSpPr>
          <p:cNvPr id="3" name="Content Placeholder 2"/>
          <p:cNvSpPr>
            <a:spLocks noGrp="1"/>
          </p:cNvSpPr>
          <p:nvPr>
            <p:ph idx="1"/>
          </p:nvPr>
        </p:nvSpPr>
        <p:spPr/>
        <p:txBody>
          <a:bodyPr/>
          <a:lstStyle/>
          <a:p>
            <a:r>
              <a:rPr lang="en-US" dirty="0" err="1"/>
              <a:t>Scapulothoracic</a:t>
            </a:r>
            <a:r>
              <a:rPr lang="en-US" dirty="0"/>
              <a:t> stability has been emphasized as an important component of GH stability.</a:t>
            </a:r>
          </a:p>
          <a:p>
            <a:pPr>
              <a:buNone/>
            </a:pPr>
            <a:endParaRPr lang="en-US" dirty="0"/>
          </a:p>
          <a:p>
            <a:r>
              <a:rPr lang="en-US" dirty="0"/>
              <a:t>Dysfunction can lead to failure of scapular rotation beneath the humeral head, permitting abnormal translation</a:t>
            </a:r>
          </a:p>
          <a:p>
            <a:pPr>
              <a:buNone/>
            </a:pPr>
            <a:endParaRPr lang="en-US" dirty="0"/>
          </a:p>
          <a:p>
            <a:r>
              <a:rPr lang="en-US" dirty="0" err="1"/>
              <a:t>Trapezius</a:t>
            </a:r>
            <a:r>
              <a:rPr lang="en-US" dirty="0"/>
              <a:t>, </a:t>
            </a:r>
            <a:r>
              <a:rPr lang="en-US" dirty="0" err="1"/>
              <a:t>serratus</a:t>
            </a:r>
            <a:r>
              <a:rPr lang="en-US" dirty="0"/>
              <a:t> anterior and rhomboids all influence scapular movements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A5BB6B-ED6A-4149-9554-B6B103FF5D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9500" y="365125"/>
            <a:ext cx="4953000" cy="6172200"/>
          </a:xfrm>
          <a:prstGeom prst="rect">
            <a:avLst/>
          </a:prstGeom>
        </p:spPr>
      </p:pic>
    </p:spTree>
    <p:extLst>
      <p:ext uri="{BB962C8B-B14F-4D97-AF65-F5344CB8AC3E}">
        <p14:creationId xmlns:p14="http://schemas.microsoft.com/office/powerpoint/2010/main" val="2875062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Patient Evaluation</a:t>
            </a:r>
          </a:p>
        </p:txBody>
      </p:sp>
      <p:sp>
        <p:nvSpPr>
          <p:cNvPr id="3" name="Content Placeholder 2"/>
          <p:cNvSpPr>
            <a:spLocks noGrp="1"/>
          </p:cNvSpPr>
          <p:nvPr>
            <p:ph idx="1"/>
          </p:nvPr>
        </p:nvSpPr>
        <p:spPr>
          <a:xfrm>
            <a:off x="183502" y="1825625"/>
            <a:ext cx="5257800" cy="4351338"/>
          </a:xfrm>
        </p:spPr>
        <p:txBody>
          <a:bodyPr>
            <a:normAutofit fontScale="92500" lnSpcReduction="10000"/>
          </a:bodyPr>
          <a:lstStyle/>
          <a:p>
            <a:r>
              <a:rPr lang="en-US" dirty="0"/>
              <a:t>Physical Exam</a:t>
            </a:r>
          </a:p>
          <a:p>
            <a:pPr lvl="1"/>
            <a:r>
              <a:rPr lang="en-US" dirty="0">
                <a:solidFill>
                  <a:schemeClr val="tx1"/>
                </a:solidFill>
              </a:rPr>
              <a:t>Strength</a:t>
            </a:r>
          </a:p>
          <a:p>
            <a:pPr lvl="1"/>
            <a:r>
              <a:rPr lang="en-US" dirty="0">
                <a:solidFill>
                  <a:schemeClr val="tx1"/>
                </a:solidFill>
              </a:rPr>
              <a:t>Muscle atrophy and scapular winging</a:t>
            </a:r>
          </a:p>
          <a:p>
            <a:pPr lvl="1"/>
            <a:r>
              <a:rPr lang="en-US" dirty="0">
                <a:solidFill>
                  <a:schemeClr val="tx1"/>
                </a:solidFill>
              </a:rPr>
              <a:t>Motor and sensory exam</a:t>
            </a:r>
          </a:p>
          <a:p>
            <a:pPr lvl="1"/>
            <a:r>
              <a:rPr lang="en-US" dirty="0">
                <a:solidFill>
                  <a:schemeClr val="tx1"/>
                </a:solidFill>
              </a:rPr>
              <a:t>ROM assessment</a:t>
            </a:r>
          </a:p>
          <a:p>
            <a:pPr lvl="1"/>
            <a:r>
              <a:rPr lang="en-US" dirty="0"/>
              <a:t>Soft-tissue laxity</a:t>
            </a:r>
          </a:p>
          <a:p>
            <a:pPr lvl="2"/>
            <a:r>
              <a:rPr lang="en-US" dirty="0" err="1">
                <a:solidFill>
                  <a:schemeClr val="tx1"/>
                </a:solidFill>
              </a:rPr>
              <a:t>Beighton</a:t>
            </a:r>
            <a:r>
              <a:rPr lang="en-US" dirty="0">
                <a:solidFill>
                  <a:schemeClr val="tx1"/>
                </a:solidFill>
              </a:rPr>
              <a:t> Score</a:t>
            </a:r>
          </a:p>
          <a:p>
            <a:pPr lvl="1"/>
            <a:r>
              <a:rPr lang="en-US" dirty="0">
                <a:solidFill>
                  <a:schemeClr val="tx1"/>
                </a:solidFill>
              </a:rPr>
              <a:t>Special tests</a:t>
            </a:r>
          </a:p>
          <a:p>
            <a:pPr lvl="2"/>
            <a:r>
              <a:rPr lang="en-US" dirty="0" err="1">
                <a:solidFill>
                  <a:schemeClr val="tx1"/>
                </a:solidFill>
              </a:rPr>
              <a:t>Sulcus</a:t>
            </a:r>
            <a:r>
              <a:rPr lang="en-US" dirty="0">
                <a:solidFill>
                  <a:schemeClr val="tx1"/>
                </a:solidFill>
              </a:rPr>
              <a:t> Sign</a:t>
            </a:r>
          </a:p>
          <a:p>
            <a:pPr lvl="2"/>
            <a:r>
              <a:rPr lang="en-US" dirty="0">
                <a:solidFill>
                  <a:schemeClr val="tx1"/>
                </a:solidFill>
              </a:rPr>
              <a:t>Load and Shift</a:t>
            </a:r>
          </a:p>
          <a:p>
            <a:pPr lvl="2"/>
            <a:r>
              <a:rPr lang="en-US" dirty="0">
                <a:solidFill>
                  <a:schemeClr val="tx1"/>
                </a:solidFill>
              </a:rPr>
              <a:t>Apprehension Test</a:t>
            </a:r>
          </a:p>
          <a:p>
            <a:pPr lvl="3"/>
            <a:r>
              <a:rPr lang="en-US" dirty="0">
                <a:solidFill>
                  <a:schemeClr val="tx1"/>
                </a:solidFill>
              </a:rPr>
              <a:t>Relocation</a:t>
            </a:r>
          </a:p>
          <a:p>
            <a:pPr lvl="2"/>
            <a:r>
              <a:rPr lang="en-US" dirty="0"/>
              <a:t>Jerk Test</a:t>
            </a:r>
            <a:endParaRPr lang="en-US" dirty="0">
              <a:solidFill>
                <a:schemeClr val="tx1"/>
              </a:solidFill>
            </a:endParaRPr>
          </a:p>
          <a:p>
            <a:endParaRPr lang="en-US" dirty="0"/>
          </a:p>
        </p:txBody>
      </p:sp>
      <p:pic>
        <p:nvPicPr>
          <p:cNvPr id="4" name="Picture 3" descr="Load and Shift.bmp"/>
          <p:cNvPicPr>
            <a:picLocks noChangeAspect="1"/>
          </p:cNvPicPr>
          <p:nvPr/>
        </p:nvPicPr>
        <p:blipFill>
          <a:blip r:embed="rId3" cstate="print"/>
          <a:srcRect b="15789"/>
          <a:stretch>
            <a:fillRect/>
          </a:stretch>
        </p:blipFill>
        <p:spPr>
          <a:xfrm>
            <a:off x="8017006" y="1517178"/>
            <a:ext cx="2560500" cy="2048400"/>
          </a:xfrm>
          <a:prstGeom prst="rect">
            <a:avLst/>
          </a:prstGeom>
        </p:spPr>
      </p:pic>
      <p:pic>
        <p:nvPicPr>
          <p:cNvPr id="5" name="Picture 4" descr="Sulcus Test.jpg"/>
          <p:cNvPicPr>
            <a:picLocks noChangeAspect="1"/>
          </p:cNvPicPr>
          <p:nvPr/>
        </p:nvPicPr>
        <p:blipFill>
          <a:blip r:embed="rId4" cstate="print"/>
          <a:stretch>
            <a:fillRect/>
          </a:stretch>
        </p:blipFill>
        <p:spPr>
          <a:xfrm>
            <a:off x="5722570" y="1517178"/>
            <a:ext cx="2193984" cy="2843599"/>
          </a:xfrm>
          <a:prstGeom prst="rect">
            <a:avLst/>
          </a:prstGeom>
        </p:spPr>
      </p:pic>
      <p:pic>
        <p:nvPicPr>
          <p:cNvPr id="7" name="Picture 6">
            <a:extLst>
              <a:ext uri="{FF2B5EF4-FFF2-40B4-BE49-F238E27FC236}">
                <a16:creationId xmlns:a16="http://schemas.microsoft.com/office/drawing/2014/main" id="{0AF74A98-B8BF-4B24-B9DE-E2809DB000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1302" y="4360777"/>
            <a:ext cx="2475252" cy="2310235"/>
          </a:xfrm>
          <a:prstGeom prst="rect">
            <a:avLst/>
          </a:prstGeom>
        </p:spPr>
      </p:pic>
      <p:pic>
        <p:nvPicPr>
          <p:cNvPr id="8" name="Picture 7">
            <a:extLst>
              <a:ext uri="{FF2B5EF4-FFF2-40B4-BE49-F238E27FC236}">
                <a16:creationId xmlns:a16="http://schemas.microsoft.com/office/drawing/2014/main" id="{E1675FD1-8374-4BFF-A857-7B8CEB0472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22328" y="3612372"/>
            <a:ext cx="4043510" cy="312371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Shoulder Instability Imaging</a:t>
            </a:r>
          </a:p>
        </p:txBody>
      </p:sp>
      <p:sp>
        <p:nvSpPr>
          <p:cNvPr id="3" name="Content Placeholder 2"/>
          <p:cNvSpPr>
            <a:spLocks noGrp="1"/>
          </p:cNvSpPr>
          <p:nvPr>
            <p:ph idx="1"/>
          </p:nvPr>
        </p:nvSpPr>
        <p:spPr>
          <a:xfrm>
            <a:off x="677694" y="1600200"/>
            <a:ext cx="9604442" cy="4674140"/>
          </a:xfrm>
        </p:spPr>
        <p:txBody>
          <a:bodyPr/>
          <a:lstStyle/>
          <a:p>
            <a:r>
              <a:rPr lang="en-US" dirty="0"/>
              <a:t>Radiographs</a:t>
            </a:r>
          </a:p>
          <a:p>
            <a:r>
              <a:rPr lang="en-US" dirty="0"/>
              <a:t>CT</a:t>
            </a:r>
          </a:p>
          <a:p>
            <a:pPr lvl="1"/>
            <a:r>
              <a:rPr lang="en-US" dirty="0"/>
              <a:t>Best to assess bone stock</a:t>
            </a:r>
          </a:p>
          <a:p>
            <a:pPr lvl="1"/>
            <a:r>
              <a:rPr lang="en-US" dirty="0"/>
              <a:t>3D reconstructions</a:t>
            </a:r>
          </a:p>
          <a:p>
            <a:r>
              <a:rPr lang="en-US" dirty="0"/>
              <a:t>MRI</a:t>
            </a:r>
          </a:p>
          <a:p>
            <a:pPr lvl="1"/>
            <a:r>
              <a:rPr lang="en-US" dirty="0"/>
              <a:t>With or without arthrogram</a:t>
            </a:r>
          </a:p>
          <a:p>
            <a:pPr lvl="1"/>
            <a:r>
              <a:rPr lang="en-US" dirty="0"/>
              <a:t>Evaluate the soft-tissues</a:t>
            </a:r>
          </a:p>
        </p:txBody>
      </p:sp>
      <p:pic>
        <p:nvPicPr>
          <p:cNvPr id="4" name="Picture 15" descr="C:\Users\sfellow\Desktop\Fellow\Sports Fellowship 2014-2015 conferences\Acute Shoulder Injuries\Axillary.jpg">
            <a:extLst>
              <a:ext uri="{FF2B5EF4-FFF2-40B4-BE49-F238E27FC236}">
                <a16:creationId xmlns:a16="http://schemas.microsoft.com/office/drawing/2014/main" id="{99A4FE42-6BC4-4221-A963-936DBAF2D01A}"/>
              </a:ext>
            </a:extLst>
          </p:cNvPr>
          <p:cNvPicPr>
            <a:picLocks noChangeAspect="1" noChangeArrowheads="1"/>
          </p:cNvPicPr>
          <p:nvPr/>
        </p:nvPicPr>
        <p:blipFill>
          <a:blip r:embed="rId2" cstate="print"/>
          <a:srcRect t="15094" b="9434"/>
          <a:stretch>
            <a:fillRect/>
          </a:stretch>
        </p:blipFill>
        <p:spPr bwMode="auto">
          <a:xfrm>
            <a:off x="4659779" y="1830335"/>
            <a:ext cx="3298348" cy="1866988"/>
          </a:xfrm>
          <a:prstGeom prst="rect">
            <a:avLst/>
          </a:prstGeom>
          <a:noFill/>
        </p:spPr>
      </p:pic>
      <p:pic>
        <p:nvPicPr>
          <p:cNvPr id="5" name="Picture 3" descr="C:\Users\sfellow\Desktop\Fellow\Sports Fellowship 2014-2015 conferences\Acute Shoulder Injuries\3d glenoid defect.jpg">
            <a:extLst>
              <a:ext uri="{FF2B5EF4-FFF2-40B4-BE49-F238E27FC236}">
                <a16:creationId xmlns:a16="http://schemas.microsoft.com/office/drawing/2014/main" id="{444578BA-6C9C-4971-BC38-14BE9F144B2A}"/>
              </a:ext>
            </a:extLst>
          </p:cNvPr>
          <p:cNvPicPr>
            <a:picLocks noChangeAspect="1" noChangeArrowheads="1"/>
          </p:cNvPicPr>
          <p:nvPr/>
        </p:nvPicPr>
        <p:blipFill>
          <a:blip r:embed="rId3" cstate="print"/>
          <a:srcRect/>
          <a:stretch>
            <a:fillRect/>
          </a:stretch>
        </p:blipFill>
        <p:spPr bwMode="auto">
          <a:xfrm>
            <a:off x="8911486" y="3759429"/>
            <a:ext cx="3186319" cy="2159228"/>
          </a:xfrm>
          <a:prstGeom prst="rect">
            <a:avLst/>
          </a:prstGeom>
          <a:noFill/>
        </p:spPr>
      </p:pic>
      <p:pic>
        <p:nvPicPr>
          <p:cNvPr id="6" name="Picture 4" descr="C:\Users\sfellow\Desktop\Fellow\Sports Fellowship 2014-2015 conferences\Acute Shoulder Injuries\3D glenoid fracture.jpg">
            <a:extLst>
              <a:ext uri="{FF2B5EF4-FFF2-40B4-BE49-F238E27FC236}">
                <a16:creationId xmlns:a16="http://schemas.microsoft.com/office/drawing/2014/main" id="{11432EE2-EBB5-4AD8-A862-F2E26A0379A5}"/>
              </a:ext>
            </a:extLst>
          </p:cNvPr>
          <p:cNvPicPr>
            <a:picLocks noChangeAspect="1" noChangeArrowheads="1"/>
          </p:cNvPicPr>
          <p:nvPr/>
        </p:nvPicPr>
        <p:blipFill>
          <a:blip r:embed="rId4" cstate="print"/>
          <a:srcRect/>
          <a:stretch>
            <a:fillRect/>
          </a:stretch>
        </p:blipFill>
        <p:spPr bwMode="auto">
          <a:xfrm>
            <a:off x="8035498" y="1528352"/>
            <a:ext cx="3904714" cy="2159229"/>
          </a:xfrm>
          <a:prstGeom prst="rect">
            <a:avLst/>
          </a:prstGeom>
          <a:noFill/>
        </p:spPr>
      </p:pic>
      <p:pic>
        <p:nvPicPr>
          <p:cNvPr id="7" name="Picture 6" descr="C:\Users\sfellow\Desktop\Fellow\Sports Fellowship 2014-2015 conferences\Acute Shoulder Injuries\Glenoid defect sagittal CT.jpg">
            <a:extLst>
              <a:ext uri="{FF2B5EF4-FFF2-40B4-BE49-F238E27FC236}">
                <a16:creationId xmlns:a16="http://schemas.microsoft.com/office/drawing/2014/main" id="{21E5791F-4CC9-43C4-B31B-6666BEC85176}"/>
              </a:ext>
            </a:extLst>
          </p:cNvPr>
          <p:cNvPicPr>
            <a:picLocks noChangeAspect="1" noChangeArrowheads="1"/>
          </p:cNvPicPr>
          <p:nvPr/>
        </p:nvPicPr>
        <p:blipFill>
          <a:blip r:embed="rId5" cstate="print"/>
          <a:srcRect l="4103" t="15444" r="9744" b="41313"/>
          <a:stretch>
            <a:fillRect/>
          </a:stretch>
        </p:blipFill>
        <p:spPr bwMode="auto">
          <a:xfrm>
            <a:off x="5747689" y="3759429"/>
            <a:ext cx="3093742" cy="2062495"/>
          </a:xfrm>
          <a:prstGeom prst="rect">
            <a:avLst/>
          </a:prstGeom>
          <a:noFill/>
        </p:spPr>
      </p:pic>
      <p:pic>
        <p:nvPicPr>
          <p:cNvPr id="8" name="Picture 3" descr="C:\Users\sfellow\Desktop\Fellow\Sports Fellowship 2014-2015 conferences\Acute Shoulder Injuries\alpsa lesion.jpg">
            <a:extLst>
              <a:ext uri="{FF2B5EF4-FFF2-40B4-BE49-F238E27FC236}">
                <a16:creationId xmlns:a16="http://schemas.microsoft.com/office/drawing/2014/main" id="{9565E123-6720-4935-833C-6B5845D26649}"/>
              </a:ext>
            </a:extLst>
          </p:cNvPr>
          <p:cNvPicPr>
            <a:picLocks noChangeAspect="1" noChangeArrowheads="1"/>
          </p:cNvPicPr>
          <p:nvPr/>
        </p:nvPicPr>
        <p:blipFill>
          <a:blip r:embed="rId6" cstate="print"/>
          <a:srcRect/>
          <a:stretch>
            <a:fillRect/>
          </a:stretch>
        </p:blipFill>
        <p:spPr bwMode="auto">
          <a:xfrm>
            <a:off x="3653598" y="4663096"/>
            <a:ext cx="2024036" cy="2042189"/>
          </a:xfrm>
          <a:prstGeom prst="rect">
            <a:avLst/>
          </a:prstGeom>
          <a:noFill/>
        </p:spPr>
      </p:pic>
      <p:pic>
        <p:nvPicPr>
          <p:cNvPr id="9" name="Picture 4" descr="C:\Users\sfellow\Desktop\Fellow\Sports Fellowship 2014-2015 conferences\Acute Shoulder Injuries\glad lesion.jpg">
            <a:extLst>
              <a:ext uri="{FF2B5EF4-FFF2-40B4-BE49-F238E27FC236}">
                <a16:creationId xmlns:a16="http://schemas.microsoft.com/office/drawing/2014/main" id="{D20BC585-52D7-4242-93CF-C4787F7ED48C}"/>
              </a:ext>
            </a:extLst>
          </p:cNvPr>
          <p:cNvPicPr>
            <a:picLocks noChangeAspect="1" noChangeArrowheads="1"/>
          </p:cNvPicPr>
          <p:nvPr/>
        </p:nvPicPr>
        <p:blipFill>
          <a:blip r:embed="rId7" cstate="print"/>
          <a:srcRect l="12667" t="2000" r="10000" b="222"/>
          <a:stretch>
            <a:fillRect/>
          </a:stretch>
        </p:blipFill>
        <p:spPr bwMode="auto">
          <a:xfrm>
            <a:off x="1429967" y="4682026"/>
            <a:ext cx="2110804" cy="2001624"/>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Shoulder Instability</a:t>
            </a:r>
          </a:p>
        </p:txBody>
      </p:sp>
      <p:sp>
        <p:nvSpPr>
          <p:cNvPr id="3" name="Content Placeholder 2"/>
          <p:cNvSpPr>
            <a:spLocks noGrp="1"/>
          </p:cNvSpPr>
          <p:nvPr>
            <p:ph sz="quarter" idx="1"/>
          </p:nvPr>
        </p:nvSpPr>
        <p:spPr>
          <a:xfrm>
            <a:off x="358866" y="2012165"/>
            <a:ext cx="6081805" cy="3657600"/>
          </a:xfrm>
        </p:spPr>
        <p:txBody>
          <a:bodyPr>
            <a:noAutofit/>
          </a:bodyPr>
          <a:lstStyle/>
          <a:p>
            <a:r>
              <a:rPr lang="en-US" dirty="0"/>
              <a:t>Traumatic vs. Atraumatic</a:t>
            </a:r>
          </a:p>
          <a:p>
            <a:r>
              <a:rPr lang="en-US" dirty="0"/>
              <a:t>Direction of Instability</a:t>
            </a:r>
          </a:p>
          <a:p>
            <a:r>
              <a:rPr lang="en-US" dirty="0"/>
              <a:t>Age</a:t>
            </a:r>
          </a:p>
          <a:p>
            <a:r>
              <a:rPr lang="en-US" dirty="0"/>
              <a:t>Single episode vs. Recurrent</a:t>
            </a:r>
          </a:p>
          <a:p>
            <a:r>
              <a:rPr lang="en-US" dirty="0"/>
              <a:t>Arm dominance</a:t>
            </a:r>
          </a:p>
          <a:p>
            <a:r>
              <a:rPr lang="en-US" dirty="0"/>
              <a:t>Activities/Sports</a:t>
            </a:r>
          </a:p>
          <a:p>
            <a:pPr lvl="1"/>
            <a:r>
              <a:rPr lang="en-US" dirty="0"/>
              <a:t>Contact vs. Non-contact, overhead</a:t>
            </a:r>
          </a:p>
          <a:p>
            <a:r>
              <a:rPr lang="en-US" dirty="0"/>
              <a:t>Co-Morbidities</a:t>
            </a:r>
          </a:p>
        </p:txBody>
      </p:sp>
      <p:pic>
        <p:nvPicPr>
          <p:cNvPr id="6" name="Picture 5">
            <a:extLst>
              <a:ext uri="{FF2B5EF4-FFF2-40B4-BE49-F238E27FC236}">
                <a16:creationId xmlns:a16="http://schemas.microsoft.com/office/drawing/2014/main" id="{A4CE6BAA-5D82-4690-9BF9-889811C3C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005" y="1643403"/>
            <a:ext cx="3693897" cy="2079948"/>
          </a:xfrm>
          <a:prstGeom prst="rect">
            <a:avLst/>
          </a:prstGeom>
        </p:spPr>
      </p:pic>
      <p:pic>
        <p:nvPicPr>
          <p:cNvPr id="9" name="Picture 8">
            <a:extLst>
              <a:ext uri="{FF2B5EF4-FFF2-40B4-BE49-F238E27FC236}">
                <a16:creationId xmlns:a16="http://schemas.microsoft.com/office/drawing/2014/main" id="{66D5E0C7-EAF2-49CC-8439-18791F81A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5221" y="3809201"/>
            <a:ext cx="3479463" cy="2810791"/>
          </a:xfrm>
          <a:prstGeom prst="rect">
            <a:avLst/>
          </a:prstGeom>
        </p:spPr>
      </p:pic>
    </p:spTree>
    <p:extLst>
      <p:ext uri="{BB962C8B-B14F-4D97-AF65-F5344CB8AC3E}">
        <p14:creationId xmlns:p14="http://schemas.microsoft.com/office/powerpoint/2010/main" val="1562579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Anterior Instability</a:t>
            </a:r>
          </a:p>
        </p:txBody>
      </p:sp>
      <p:sp>
        <p:nvSpPr>
          <p:cNvPr id="3" name="Content Placeholder 2"/>
          <p:cNvSpPr>
            <a:spLocks noGrp="1"/>
          </p:cNvSpPr>
          <p:nvPr>
            <p:ph sz="quarter" idx="1"/>
          </p:nvPr>
        </p:nvSpPr>
        <p:spPr>
          <a:xfrm>
            <a:off x="143897" y="1521201"/>
            <a:ext cx="9389209" cy="3657600"/>
          </a:xfrm>
        </p:spPr>
        <p:txBody>
          <a:bodyPr>
            <a:noAutofit/>
          </a:bodyPr>
          <a:lstStyle/>
          <a:p>
            <a:r>
              <a:rPr lang="en-US" dirty="0"/>
              <a:t>Anterior Instability</a:t>
            </a:r>
          </a:p>
          <a:p>
            <a:pPr lvl="1"/>
            <a:r>
              <a:rPr lang="en-US" dirty="0"/>
              <a:t>&gt;90% of Dislocations</a:t>
            </a:r>
          </a:p>
          <a:p>
            <a:pPr lvl="1"/>
            <a:r>
              <a:rPr lang="en-US" dirty="0"/>
              <a:t>Abducted and externally rotated arm</a:t>
            </a:r>
          </a:p>
          <a:p>
            <a:r>
              <a:rPr lang="en-US" dirty="0"/>
              <a:t>Recurrent Dislocation</a:t>
            </a:r>
          </a:p>
          <a:p>
            <a:pPr lvl="1"/>
            <a:r>
              <a:rPr lang="en-US" dirty="0"/>
              <a:t>Under 20 years old: Wide variation between studies (&lt;25% to &gt;90%)</a:t>
            </a:r>
          </a:p>
          <a:p>
            <a:pPr lvl="1"/>
            <a:r>
              <a:rPr lang="en-US" dirty="0"/>
              <a:t>Less likely as age increases</a:t>
            </a:r>
          </a:p>
          <a:p>
            <a:pPr lvl="1"/>
            <a:r>
              <a:rPr lang="en-US" dirty="0"/>
              <a:t>Males higher risk than females at all ages</a:t>
            </a:r>
          </a:p>
          <a:p>
            <a:pPr lvl="1"/>
            <a:r>
              <a:rPr lang="en-US" dirty="0"/>
              <a:t>Higher risks in contact sports</a:t>
            </a:r>
            <a:endParaRPr lang="en-US" sz="2800" dirty="0"/>
          </a:p>
          <a:p>
            <a:r>
              <a:rPr lang="en-US" dirty="0"/>
              <a:t>Rotator Cuff Tears</a:t>
            </a:r>
          </a:p>
          <a:p>
            <a:pPr lvl="1"/>
            <a:r>
              <a:rPr lang="en-US" dirty="0"/>
              <a:t>After 40 </a:t>
            </a:r>
            <a:r>
              <a:rPr lang="en-US" dirty="0" err="1"/>
              <a:t>yrs</a:t>
            </a:r>
            <a:r>
              <a:rPr lang="en-US" dirty="0"/>
              <a:t> old – 40%</a:t>
            </a:r>
          </a:p>
          <a:p>
            <a:r>
              <a:rPr lang="en-US" dirty="0"/>
              <a:t>Initial Management</a:t>
            </a:r>
          </a:p>
          <a:p>
            <a:pPr lvl="1"/>
            <a:r>
              <a:rPr lang="en-US" dirty="0"/>
              <a:t>Reduction, immobilization</a:t>
            </a:r>
          </a:p>
        </p:txBody>
      </p:sp>
      <p:pic>
        <p:nvPicPr>
          <p:cNvPr id="8" name="Picture 7">
            <a:extLst>
              <a:ext uri="{FF2B5EF4-FFF2-40B4-BE49-F238E27FC236}">
                <a16:creationId xmlns:a16="http://schemas.microsoft.com/office/drawing/2014/main" id="{1C77D762-99E2-4ADC-9470-A4298B78E28B}"/>
              </a:ext>
            </a:extLst>
          </p:cNvPr>
          <p:cNvPicPr>
            <a:picLocks noChangeAspect="1"/>
          </p:cNvPicPr>
          <p:nvPr/>
        </p:nvPicPr>
        <p:blipFill rotWithShape="1">
          <a:blip r:embed="rId2">
            <a:extLst>
              <a:ext uri="{28A0092B-C50C-407E-A947-70E740481C1C}">
                <a14:useLocalDpi xmlns:a14="http://schemas.microsoft.com/office/drawing/2010/main" val="0"/>
              </a:ext>
            </a:extLst>
          </a:blip>
          <a:srcRect l="22702" r="24885"/>
          <a:stretch/>
        </p:blipFill>
        <p:spPr>
          <a:xfrm>
            <a:off x="9658125" y="4462219"/>
            <a:ext cx="2341445" cy="2233651"/>
          </a:xfrm>
          <a:prstGeom prst="rect">
            <a:avLst/>
          </a:prstGeom>
        </p:spPr>
      </p:pic>
      <p:pic>
        <p:nvPicPr>
          <p:cNvPr id="11" name="Picture 10">
            <a:extLst>
              <a:ext uri="{FF2B5EF4-FFF2-40B4-BE49-F238E27FC236}">
                <a16:creationId xmlns:a16="http://schemas.microsoft.com/office/drawing/2014/main" id="{8841C692-D726-45E2-9E8E-144DD8758525}"/>
              </a:ext>
            </a:extLst>
          </p:cNvPr>
          <p:cNvPicPr>
            <a:picLocks noChangeAspect="1"/>
          </p:cNvPicPr>
          <p:nvPr/>
        </p:nvPicPr>
        <p:blipFill rotWithShape="1">
          <a:blip r:embed="rId3">
            <a:extLst>
              <a:ext uri="{28A0092B-C50C-407E-A947-70E740481C1C}">
                <a14:useLocalDpi xmlns:a14="http://schemas.microsoft.com/office/drawing/2010/main" val="0"/>
              </a:ext>
            </a:extLst>
          </a:blip>
          <a:srcRect l="34848" r="19320"/>
          <a:stretch/>
        </p:blipFill>
        <p:spPr>
          <a:xfrm>
            <a:off x="9622467" y="1492019"/>
            <a:ext cx="2412762" cy="296013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Anterior Instability</a:t>
            </a:r>
          </a:p>
        </p:txBody>
      </p:sp>
      <p:sp>
        <p:nvSpPr>
          <p:cNvPr id="3" name="Content Placeholder 2"/>
          <p:cNvSpPr>
            <a:spLocks noGrp="1"/>
          </p:cNvSpPr>
          <p:nvPr>
            <p:ph sz="quarter" idx="1"/>
          </p:nvPr>
        </p:nvSpPr>
        <p:spPr>
          <a:xfrm>
            <a:off x="326572" y="2067792"/>
            <a:ext cx="4267200" cy="3657600"/>
          </a:xfrm>
        </p:spPr>
        <p:txBody>
          <a:bodyPr>
            <a:normAutofit lnSpcReduction="10000"/>
          </a:bodyPr>
          <a:lstStyle/>
          <a:p>
            <a:r>
              <a:rPr lang="en-US" dirty="0"/>
              <a:t>Bankart Lesion and avulsion of IGHL from glenoid</a:t>
            </a:r>
          </a:p>
          <a:p>
            <a:pPr lvl="1"/>
            <a:r>
              <a:rPr lang="en-US" dirty="0"/>
              <a:t>&gt;90% </a:t>
            </a:r>
          </a:p>
          <a:p>
            <a:pPr lvl="1"/>
            <a:r>
              <a:rPr lang="en-US" dirty="0"/>
              <a:t>Includes bony component at times</a:t>
            </a:r>
          </a:p>
          <a:p>
            <a:r>
              <a:rPr lang="en-US" dirty="0"/>
              <a:t>Humeral Avulsion of Glenohumeral Ligament (HAGL)</a:t>
            </a:r>
          </a:p>
          <a:p>
            <a:pPr lvl="1"/>
            <a:r>
              <a:rPr lang="en-US" dirty="0"/>
              <a:t>&lt;10%</a:t>
            </a:r>
          </a:p>
        </p:txBody>
      </p:sp>
      <p:pic>
        <p:nvPicPr>
          <p:cNvPr id="34822" name="Picture 6" descr="."/>
          <p:cNvPicPr>
            <a:picLocks noChangeAspect="1" noChangeArrowheads="1"/>
          </p:cNvPicPr>
          <p:nvPr/>
        </p:nvPicPr>
        <p:blipFill>
          <a:blip r:embed="rId2" cstate="print"/>
          <a:srcRect/>
          <a:stretch>
            <a:fillRect/>
          </a:stretch>
        </p:blipFill>
        <p:spPr bwMode="auto">
          <a:xfrm>
            <a:off x="4593772" y="1547770"/>
            <a:ext cx="3962400" cy="2296391"/>
          </a:xfrm>
          <a:prstGeom prst="rect">
            <a:avLst/>
          </a:prstGeom>
          <a:noFill/>
        </p:spPr>
      </p:pic>
      <p:pic>
        <p:nvPicPr>
          <p:cNvPr id="34824" name="Picture 8" descr="."/>
          <p:cNvPicPr>
            <a:picLocks noChangeAspect="1" noChangeArrowheads="1"/>
          </p:cNvPicPr>
          <p:nvPr/>
        </p:nvPicPr>
        <p:blipFill>
          <a:blip r:embed="rId3" cstate="print"/>
          <a:srcRect/>
          <a:stretch>
            <a:fillRect/>
          </a:stretch>
        </p:blipFill>
        <p:spPr bwMode="auto">
          <a:xfrm>
            <a:off x="4593772" y="3953336"/>
            <a:ext cx="3962400" cy="2539539"/>
          </a:xfrm>
          <a:prstGeom prst="rect">
            <a:avLst/>
          </a:prstGeom>
          <a:noFill/>
        </p:spPr>
      </p:pic>
      <p:pic>
        <p:nvPicPr>
          <p:cNvPr id="4" name="Picture 3">
            <a:extLst>
              <a:ext uri="{FF2B5EF4-FFF2-40B4-BE49-F238E27FC236}">
                <a16:creationId xmlns:a16="http://schemas.microsoft.com/office/drawing/2014/main" id="{3624B05D-339B-4605-B3F9-D3A16933AA8C}"/>
              </a:ext>
            </a:extLst>
          </p:cNvPr>
          <p:cNvPicPr>
            <a:picLocks noChangeAspect="1"/>
          </p:cNvPicPr>
          <p:nvPr/>
        </p:nvPicPr>
        <p:blipFill rotWithShape="1">
          <a:blip r:embed="rId4"/>
          <a:srcRect l="31392" t="41898" r="41696" b="22568"/>
          <a:stretch/>
        </p:blipFill>
        <p:spPr>
          <a:xfrm>
            <a:off x="8860972" y="1547770"/>
            <a:ext cx="3004456" cy="2542745"/>
          </a:xfrm>
          <a:prstGeom prst="rect">
            <a:avLst/>
          </a:prstGeom>
        </p:spPr>
      </p:pic>
      <p:pic>
        <p:nvPicPr>
          <p:cNvPr id="5" name="Picture 4">
            <a:extLst>
              <a:ext uri="{FF2B5EF4-FFF2-40B4-BE49-F238E27FC236}">
                <a16:creationId xmlns:a16="http://schemas.microsoft.com/office/drawing/2014/main" id="{F3B38201-4C52-465F-A443-F48DCB7DEBB4}"/>
              </a:ext>
            </a:extLst>
          </p:cNvPr>
          <p:cNvPicPr>
            <a:picLocks noChangeAspect="1"/>
          </p:cNvPicPr>
          <p:nvPr/>
        </p:nvPicPr>
        <p:blipFill rotWithShape="1">
          <a:blip r:embed="rId5"/>
          <a:srcRect l="30937" t="24652" r="37696" b="34845"/>
          <a:stretch/>
        </p:blipFill>
        <p:spPr>
          <a:xfrm>
            <a:off x="8860972" y="4166945"/>
            <a:ext cx="3004456" cy="2486696"/>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Treatment</a:t>
            </a:r>
          </a:p>
        </p:txBody>
      </p:sp>
      <p:sp>
        <p:nvSpPr>
          <p:cNvPr id="3" name="Content Placeholder 2"/>
          <p:cNvSpPr>
            <a:spLocks noGrp="1"/>
          </p:cNvSpPr>
          <p:nvPr>
            <p:ph sz="quarter" idx="1"/>
          </p:nvPr>
        </p:nvSpPr>
        <p:spPr>
          <a:xfrm>
            <a:off x="533400" y="1600200"/>
            <a:ext cx="8001000" cy="3657600"/>
          </a:xfrm>
        </p:spPr>
        <p:txBody>
          <a:bodyPr>
            <a:noAutofit/>
          </a:bodyPr>
          <a:lstStyle/>
          <a:p>
            <a:r>
              <a:rPr lang="en-US" dirty="0"/>
              <a:t>Immobilization in internal vs. external rotation</a:t>
            </a:r>
          </a:p>
          <a:p>
            <a:pPr lvl="1"/>
            <a:r>
              <a:rPr lang="en-US" dirty="0"/>
              <a:t>No consensus, no apparent benefit in ER</a:t>
            </a:r>
          </a:p>
          <a:p>
            <a:r>
              <a:rPr lang="en-US" dirty="0"/>
              <a:t>In season dislocations: </a:t>
            </a:r>
          </a:p>
          <a:p>
            <a:pPr lvl="1"/>
            <a:r>
              <a:rPr lang="en-US" dirty="0"/>
              <a:t>AJSM 2004 study (Buss et al) showed 87% return to sport that season</a:t>
            </a:r>
          </a:p>
          <a:p>
            <a:pPr lvl="2"/>
            <a:r>
              <a:rPr lang="en-US" dirty="0"/>
              <a:t>Averaged 1.4 incidents of recurrent dislocation</a:t>
            </a:r>
          </a:p>
          <a:p>
            <a:pPr lvl="2"/>
            <a:r>
              <a:rPr lang="en-US" dirty="0"/>
              <a:t>&gt;50% had surgery the following off-season</a:t>
            </a:r>
          </a:p>
        </p:txBody>
      </p:sp>
      <p:pic>
        <p:nvPicPr>
          <p:cNvPr id="29698" name="Picture 2"/>
          <p:cNvPicPr>
            <a:picLocks noChangeAspect="1" noChangeArrowheads="1"/>
          </p:cNvPicPr>
          <p:nvPr/>
        </p:nvPicPr>
        <p:blipFill>
          <a:blip r:embed="rId2" cstate="print"/>
          <a:srcRect/>
          <a:stretch>
            <a:fillRect/>
          </a:stretch>
        </p:blipFill>
        <p:spPr bwMode="auto">
          <a:xfrm>
            <a:off x="1905000" y="4495801"/>
            <a:ext cx="4876800" cy="1247775"/>
          </a:xfrm>
          <a:prstGeom prst="rect">
            <a:avLst/>
          </a:prstGeom>
          <a:noFill/>
          <a:ln w="9525">
            <a:noFill/>
            <a:miter lim="800000"/>
            <a:headEnd/>
            <a:tailEnd/>
          </a:ln>
        </p:spPr>
      </p:pic>
      <p:pic>
        <p:nvPicPr>
          <p:cNvPr id="29699" name="Picture 3"/>
          <p:cNvPicPr>
            <a:picLocks noChangeAspect="1" noChangeArrowheads="1"/>
          </p:cNvPicPr>
          <p:nvPr/>
        </p:nvPicPr>
        <p:blipFill>
          <a:blip r:embed="rId3" cstate="print"/>
          <a:srcRect/>
          <a:stretch>
            <a:fillRect/>
          </a:stretch>
        </p:blipFill>
        <p:spPr bwMode="auto">
          <a:xfrm>
            <a:off x="5267326" y="5791201"/>
            <a:ext cx="1514475" cy="885825"/>
          </a:xfrm>
          <a:prstGeom prst="rect">
            <a:avLst/>
          </a:prstGeom>
          <a:noFill/>
          <a:ln w="9525">
            <a:noFill/>
            <a:miter lim="800000"/>
            <a:headEnd/>
            <a:tailEnd/>
          </a:ln>
        </p:spPr>
      </p:pic>
      <p:pic>
        <p:nvPicPr>
          <p:cNvPr id="29700" name="Picture 4"/>
          <p:cNvPicPr>
            <a:picLocks noChangeAspect="1" noChangeArrowheads="1"/>
          </p:cNvPicPr>
          <p:nvPr/>
        </p:nvPicPr>
        <p:blipFill>
          <a:blip r:embed="rId4" cstate="print"/>
          <a:srcRect/>
          <a:stretch>
            <a:fillRect/>
          </a:stretch>
        </p:blipFill>
        <p:spPr bwMode="auto">
          <a:xfrm>
            <a:off x="6858000" y="4495801"/>
            <a:ext cx="3352800" cy="2186273"/>
          </a:xfrm>
          <a:prstGeom prst="rect">
            <a:avLst/>
          </a:prstGeom>
          <a:noFill/>
          <a:ln w="9525">
            <a:noFill/>
            <a:miter lim="800000"/>
            <a:headEnd/>
            <a:tailEnd/>
          </a:ln>
        </p:spPr>
      </p:pic>
      <p:pic>
        <p:nvPicPr>
          <p:cNvPr id="7" name="Picture 1">
            <a:extLst>
              <a:ext uri="{FF2B5EF4-FFF2-40B4-BE49-F238E27FC236}">
                <a16:creationId xmlns:a16="http://schemas.microsoft.com/office/drawing/2014/main" id="{E2CD7067-D9FF-45B4-9D79-DD755FB34E7A}"/>
              </a:ext>
            </a:extLst>
          </p:cNvPr>
          <p:cNvPicPr>
            <a:picLocks noChangeAspect="1" noChangeArrowheads="1"/>
          </p:cNvPicPr>
          <p:nvPr/>
        </p:nvPicPr>
        <p:blipFill>
          <a:blip r:embed="rId5" cstate="print"/>
          <a:srcRect/>
          <a:stretch>
            <a:fillRect/>
          </a:stretch>
        </p:blipFill>
        <p:spPr bwMode="auto">
          <a:xfrm>
            <a:off x="7722655" y="1690688"/>
            <a:ext cx="4171214" cy="1170731"/>
          </a:xfrm>
          <a:prstGeom prst="rect">
            <a:avLst/>
          </a:prstGeom>
          <a:noFill/>
          <a:ln w="9525">
            <a:noFill/>
            <a:miter lim="800000"/>
            <a:headEnd/>
            <a:tailEnd/>
          </a:ln>
        </p:spPr>
      </p:pic>
    </p:spTree>
    <p:extLst>
      <p:ext uri="{BB962C8B-B14F-4D97-AF65-F5344CB8AC3E}">
        <p14:creationId xmlns:p14="http://schemas.microsoft.com/office/powerpoint/2010/main" val="4281739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Treatment</a:t>
            </a:r>
          </a:p>
        </p:txBody>
      </p:sp>
      <p:sp>
        <p:nvSpPr>
          <p:cNvPr id="3" name="Content Placeholder 2"/>
          <p:cNvSpPr>
            <a:spLocks noGrp="1"/>
          </p:cNvSpPr>
          <p:nvPr>
            <p:ph sz="quarter" idx="1"/>
          </p:nvPr>
        </p:nvSpPr>
        <p:spPr>
          <a:xfrm>
            <a:off x="1643743" y="1861457"/>
            <a:ext cx="8001000" cy="3657600"/>
          </a:xfrm>
        </p:spPr>
        <p:txBody>
          <a:bodyPr>
            <a:noAutofit/>
          </a:bodyPr>
          <a:lstStyle/>
          <a:p>
            <a:r>
              <a:rPr lang="en-US" dirty="0"/>
              <a:t>Risks with non-operative management in a first time </a:t>
            </a:r>
            <a:r>
              <a:rPr lang="en-US" dirty="0" err="1"/>
              <a:t>dislocator</a:t>
            </a:r>
            <a:r>
              <a:rPr lang="en-US" dirty="0"/>
              <a:t>, especially young male in contact sports</a:t>
            </a:r>
          </a:p>
          <a:p>
            <a:pPr lvl="1"/>
            <a:r>
              <a:rPr lang="en-US" dirty="0"/>
              <a:t>Recurrent instability</a:t>
            </a:r>
          </a:p>
          <a:p>
            <a:pPr lvl="1"/>
            <a:r>
              <a:rPr lang="en-US" dirty="0"/>
              <a:t>Damage to joint, glenoid over time necessitating open procedure</a:t>
            </a:r>
          </a:p>
          <a:p>
            <a:pPr lvl="1"/>
            <a:r>
              <a:rPr lang="en-US" dirty="0"/>
              <a:t>Reported correlation with number of dislocations and risk of failing surgical management</a:t>
            </a:r>
          </a:p>
          <a:p>
            <a:pPr lvl="1"/>
            <a:r>
              <a:rPr lang="en-US" dirty="0"/>
              <a:t>Arthropathy</a:t>
            </a:r>
          </a:p>
          <a:p>
            <a:pPr lvl="1"/>
            <a:endParaRPr lang="en-US" dirty="0"/>
          </a:p>
        </p:txBody>
      </p:sp>
    </p:spTree>
    <p:extLst>
      <p:ext uri="{BB962C8B-B14F-4D97-AF65-F5344CB8AC3E}">
        <p14:creationId xmlns:p14="http://schemas.microsoft.com/office/powerpoint/2010/main" val="4015547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532363"/>
            <a:ext cx="9144000" cy="965200"/>
          </a:xfrm>
        </p:spPr>
        <p:txBody>
          <a:bodyPr/>
          <a:lstStyle/>
          <a:p>
            <a:pPr algn="ctr"/>
            <a:r>
              <a:rPr lang="en-US" b="1" dirty="0"/>
              <a:t>Disclosure Statement</a:t>
            </a:r>
          </a:p>
        </p:txBody>
      </p:sp>
      <p:sp>
        <p:nvSpPr>
          <p:cNvPr id="3" name="Content Placeholder 2"/>
          <p:cNvSpPr>
            <a:spLocks noGrp="1"/>
          </p:cNvSpPr>
          <p:nvPr>
            <p:ph sz="quarter" idx="1"/>
          </p:nvPr>
        </p:nvSpPr>
        <p:spPr>
          <a:xfrm>
            <a:off x="1943100" y="2803849"/>
            <a:ext cx="8305800" cy="3657600"/>
          </a:xfrm>
        </p:spPr>
        <p:txBody>
          <a:bodyPr>
            <a:normAutofit/>
          </a:bodyPr>
          <a:lstStyle/>
          <a:p>
            <a:pPr>
              <a:buNone/>
            </a:pPr>
            <a:r>
              <a:rPr lang="en-US" dirty="0"/>
              <a:t>No financial interest or contractual relationships with any commercial interest to disclose. </a:t>
            </a:r>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Surgical Treatment</a:t>
            </a:r>
          </a:p>
        </p:txBody>
      </p:sp>
      <p:sp>
        <p:nvSpPr>
          <p:cNvPr id="3" name="Content Placeholder 2"/>
          <p:cNvSpPr>
            <a:spLocks noGrp="1"/>
          </p:cNvSpPr>
          <p:nvPr>
            <p:ph sz="quarter" idx="1"/>
          </p:nvPr>
        </p:nvSpPr>
        <p:spPr>
          <a:xfrm>
            <a:off x="401216" y="1589316"/>
            <a:ext cx="6979298" cy="3657600"/>
          </a:xfrm>
        </p:spPr>
        <p:txBody>
          <a:bodyPr>
            <a:noAutofit/>
          </a:bodyPr>
          <a:lstStyle/>
          <a:p>
            <a:r>
              <a:rPr lang="en-US" dirty="0"/>
              <a:t>Open vs. Arthroscopic procedures</a:t>
            </a:r>
          </a:p>
          <a:p>
            <a:pPr lvl="1"/>
            <a:r>
              <a:rPr lang="en-US" dirty="0"/>
              <a:t>Level 1 study showed no difference (AJSM 2006)</a:t>
            </a:r>
          </a:p>
          <a:p>
            <a:pPr lvl="1"/>
            <a:r>
              <a:rPr lang="en-US" dirty="0"/>
              <a:t>Systematic review (Sports Health 2011)</a:t>
            </a:r>
          </a:p>
          <a:p>
            <a:pPr lvl="2"/>
            <a:r>
              <a:rPr lang="en-US" dirty="0"/>
              <a:t>No significant difference in </a:t>
            </a:r>
            <a:r>
              <a:rPr lang="en-US" dirty="0" err="1"/>
              <a:t>redislocation</a:t>
            </a:r>
            <a:r>
              <a:rPr lang="en-US" dirty="0"/>
              <a:t> rate, return to activity, or functional outcomes</a:t>
            </a:r>
          </a:p>
          <a:p>
            <a:pPr lvl="2"/>
            <a:r>
              <a:rPr lang="en-US" dirty="0"/>
              <a:t>Better ROM in arthroscopic group</a:t>
            </a:r>
          </a:p>
          <a:p>
            <a:r>
              <a:rPr lang="en-US" dirty="0"/>
              <a:t>High level contact athletes, some argue open is preferred method</a:t>
            </a:r>
          </a:p>
          <a:p>
            <a:r>
              <a:rPr lang="en-US" dirty="0"/>
              <a:t>Bony deficiencies</a:t>
            </a:r>
          </a:p>
          <a:p>
            <a:pPr lvl="1"/>
            <a:r>
              <a:rPr lang="en-US" dirty="0"/>
              <a:t>Glenoid- restore bone stock</a:t>
            </a:r>
          </a:p>
          <a:p>
            <a:pPr lvl="2"/>
            <a:r>
              <a:rPr lang="en-US" dirty="0" err="1"/>
              <a:t>Latarjet</a:t>
            </a:r>
            <a:r>
              <a:rPr lang="en-US" dirty="0"/>
              <a:t> Procedure</a:t>
            </a:r>
          </a:p>
          <a:p>
            <a:pPr lvl="1"/>
            <a:r>
              <a:rPr lang="en-US" dirty="0" err="1"/>
              <a:t>Humerus</a:t>
            </a:r>
            <a:r>
              <a:rPr lang="en-US" dirty="0"/>
              <a:t> (Hill-Sachs deformity)- fill in space</a:t>
            </a:r>
          </a:p>
          <a:p>
            <a:pPr lvl="2"/>
            <a:r>
              <a:rPr lang="en-US" dirty="0" err="1"/>
              <a:t>Remplissage</a:t>
            </a:r>
            <a:endParaRPr lang="en-US" dirty="0"/>
          </a:p>
        </p:txBody>
      </p:sp>
      <p:pic>
        <p:nvPicPr>
          <p:cNvPr id="104450" name="Picture 2"/>
          <p:cNvPicPr>
            <a:picLocks noChangeAspect="1" noChangeArrowheads="1"/>
          </p:cNvPicPr>
          <p:nvPr/>
        </p:nvPicPr>
        <p:blipFill>
          <a:blip r:embed="rId2" cstate="print"/>
          <a:srcRect b="2342"/>
          <a:stretch>
            <a:fillRect/>
          </a:stretch>
        </p:blipFill>
        <p:spPr bwMode="auto">
          <a:xfrm>
            <a:off x="7786396" y="1604866"/>
            <a:ext cx="2286000" cy="4765431"/>
          </a:xfrm>
          <a:prstGeom prst="rect">
            <a:avLst/>
          </a:prstGeom>
          <a:noFill/>
          <a:ln w="9525">
            <a:noFill/>
            <a:miter lim="800000"/>
            <a:headEnd/>
            <a:tailEnd/>
          </a:ln>
        </p:spPr>
      </p:pic>
    </p:spTree>
    <p:extLst>
      <p:ext uri="{BB962C8B-B14F-4D97-AF65-F5344CB8AC3E}">
        <p14:creationId xmlns:p14="http://schemas.microsoft.com/office/powerpoint/2010/main" val="829260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Arthroscopic Management (Bankart Lesion)</a:t>
            </a:r>
          </a:p>
        </p:txBody>
      </p:sp>
      <p:pic>
        <p:nvPicPr>
          <p:cNvPr id="10" name="Picture 9">
            <a:extLst>
              <a:ext uri="{FF2B5EF4-FFF2-40B4-BE49-F238E27FC236}">
                <a16:creationId xmlns:a16="http://schemas.microsoft.com/office/drawing/2014/main" id="{5FE47D41-616B-4F2D-8343-4DCAFF808C92}"/>
              </a:ext>
            </a:extLst>
          </p:cNvPr>
          <p:cNvPicPr>
            <a:picLocks noChangeAspect="1"/>
          </p:cNvPicPr>
          <p:nvPr/>
        </p:nvPicPr>
        <p:blipFill rotWithShape="1">
          <a:blip r:embed="rId2">
            <a:extLst>
              <a:ext uri="{28A0092B-C50C-407E-A947-70E740481C1C}">
                <a14:useLocalDpi xmlns:a14="http://schemas.microsoft.com/office/drawing/2010/main" val="0"/>
              </a:ext>
            </a:extLst>
          </a:blip>
          <a:srcRect l="6694" t="12907" r="2750" b="13049"/>
          <a:stretch/>
        </p:blipFill>
        <p:spPr>
          <a:xfrm>
            <a:off x="184826" y="1552861"/>
            <a:ext cx="8190689" cy="5077839"/>
          </a:xfrm>
          <a:prstGeom prst="rect">
            <a:avLst/>
          </a:prstGeom>
        </p:spPr>
      </p:pic>
      <p:pic>
        <p:nvPicPr>
          <p:cNvPr id="12" name="Picture 11">
            <a:extLst>
              <a:ext uri="{FF2B5EF4-FFF2-40B4-BE49-F238E27FC236}">
                <a16:creationId xmlns:a16="http://schemas.microsoft.com/office/drawing/2014/main" id="{9B29F830-B61E-41B3-A34C-2F6B185E355E}"/>
              </a:ext>
            </a:extLst>
          </p:cNvPr>
          <p:cNvPicPr>
            <a:picLocks noChangeAspect="1"/>
          </p:cNvPicPr>
          <p:nvPr/>
        </p:nvPicPr>
        <p:blipFill rotWithShape="1">
          <a:blip r:embed="rId3">
            <a:extLst>
              <a:ext uri="{28A0092B-C50C-407E-A947-70E740481C1C}">
                <a14:useLocalDpi xmlns:a14="http://schemas.microsoft.com/office/drawing/2010/main" val="0"/>
              </a:ext>
            </a:extLst>
          </a:blip>
          <a:srcRect l="6405" t="12881" r="47759" b="53993"/>
          <a:stretch/>
        </p:blipFill>
        <p:spPr>
          <a:xfrm>
            <a:off x="8375515" y="1551249"/>
            <a:ext cx="3667328" cy="2017190"/>
          </a:xfrm>
          <a:prstGeom prst="rect">
            <a:avLst/>
          </a:prstGeom>
        </p:spPr>
      </p:pic>
      <p:pic>
        <p:nvPicPr>
          <p:cNvPr id="14" name="Picture 13">
            <a:extLst>
              <a:ext uri="{FF2B5EF4-FFF2-40B4-BE49-F238E27FC236}">
                <a16:creationId xmlns:a16="http://schemas.microsoft.com/office/drawing/2014/main" id="{6818AF7B-CA81-454B-9044-093332258484}"/>
              </a:ext>
            </a:extLst>
          </p:cNvPr>
          <p:cNvPicPr>
            <a:picLocks noChangeAspect="1"/>
          </p:cNvPicPr>
          <p:nvPr/>
        </p:nvPicPr>
        <p:blipFill rotWithShape="1">
          <a:blip r:embed="rId3">
            <a:extLst>
              <a:ext uri="{28A0092B-C50C-407E-A947-70E740481C1C}">
                <a14:useLocalDpi xmlns:a14="http://schemas.microsoft.com/office/drawing/2010/main" val="0"/>
              </a:ext>
            </a:extLst>
          </a:blip>
          <a:srcRect l="52950" t="12881" r="2653" b="53993"/>
          <a:stretch/>
        </p:blipFill>
        <p:spPr>
          <a:xfrm>
            <a:off x="8428206" y="4298156"/>
            <a:ext cx="3552217" cy="2017190"/>
          </a:xfrm>
          <a:prstGeom prst="rect">
            <a:avLst/>
          </a:prstGeom>
        </p:spPr>
      </p:pic>
      <p:pic>
        <p:nvPicPr>
          <p:cNvPr id="8" name="Content Placeholder 7">
            <a:extLst>
              <a:ext uri="{FF2B5EF4-FFF2-40B4-BE49-F238E27FC236}">
                <a16:creationId xmlns:a16="http://schemas.microsoft.com/office/drawing/2014/main" id="{94650597-6CF7-45E2-85F2-E832C7B58597}"/>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61793" t="13710" r="12353" b="55827"/>
          <a:stretch/>
        </p:blipFill>
        <p:spPr>
          <a:xfrm>
            <a:off x="3229582" y="3120967"/>
            <a:ext cx="2295728" cy="2058112"/>
          </a:xfrm>
        </p:spPr>
      </p:pic>
    </p:spTree>
    <p:extLst>
      <p:ext uri="{BB962C8B-B14F-4D97-AF65-F5344CB8AC3E}">
        <p14:creationId xmlns:p14="http://schemas.microsoft.com/office/powerpoint/2010/main" val="1532681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Arthroscopic Management (Bony Bankart)</a:t>
            </a:r>
          </a:p>
        </p:txBody>
      </p:sp>
      <p:pic>
        <p:nvPicPr>
          <p:cNvPr id="8" name="Picture 7">
            <a:extLst>
              <a:ext uri="{FF2B5EF4-FFF2-40B4-BE49-F238E27FC236}">
                <a16:creationId xmlns:a16="http://schemas.microsoft.com/office/drawing/2014/main" id="{1BEEA623-96E1-49BE-9890-29657ADA89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99" y="1614792"/>
            <a:ext cx="3942944" cy="2217906"/>
          </a:xfrm>
          <a:prstGeom prst="rect">
            <a:avLst/>
          </a:prstGeom>
        </p:spPr>
      </p:pic>
      <p:pic>
        <p:nvPicPr>
          <p:cNvPr id="10" name="Picture 9">
            <a:extLst>
              <a:ext uri="{FF2B5EF4-FFF2-40B4-BE49-F238E27FC236}">
                <a16:creationId xmlns:a16="http://schemas.microsoft.com/office/drawing/2014/main" id="{827E7F80-1E8B-4191-B7BF-A1C51CE8A0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199" y="4153102"/>
            <a:ext cx="3942944" cy="2217906"/>
          </a:xfrm>
          <a:prstGeom prst="rect">
            <a:avLst/>
          </a:prstGeom>
        </p:spPr>
      </p:pic>
      <p:pic>
        <p:nvPicPr>
          <p:cNvPr id="12" name="Picture 11">
            <a:extLst>
              <a:ext uri="{FF2B5EF4-FFF2-40B4-BE49-F238E27FC236}">
                <a16:creationId xmlns:a16="http://schemas.microsoft.com/office/drawing/2014/main" id="{CD4BB7F3-4A55-46EA-BF14-DE768EF39D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5644" y="1614792"/>
            <a:ext cx="3942944" cy="2217906"/>
          </a:xfrm>
          <a:prstGeom prst="rect">
            <a:avLst/>
          </a:prstGeom>
        </p:spPr>
      </p:pic>
      <p:pic>
        <p:nvPicPr>
          <p:cNvPr id="14" name="Picture 13">
            <a:extLst>
              <a:ext uri="{FF2B5EF4-FFF2-40B4-BE49-F238E27FC236}">
                <a16:creationId xmlns:a16="http://schemas.microsoft.com/office/drawing/2014/main" id="{9A7061C2-64A7-41A7-AA63-E8BFA36536A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5643" y="4153101"/>
            <a:ext cx="3942941" cy="2217905"/>
          </a:xfrm>
          <a:prstGeom prst="rect">
            <a:avLst/>
          </a:prstGeom>
        </p:spPr>
      </p:pic>
      <p:pic>
        <p:nvPicPr>
          <p:cNvPr id="16" name="Picture 15">
            <a:extLst>
              <a:ext uri="{FF2B5EF4-FFF2-40B4-BE49-F238E27FC236}">
                <a16:creationId xmlns:a16="http://schemas.microsoft.com/office/drawing/2014/main" id="{2BDBE0F6-175A-45C2-B29E-EAFFFC66EF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5089" y="1609877"/>
            <a:ext cx="3915384" cy="2202403"/>
          </a:xfrm>
          <a:prstGeom prst="rect">
            <a:avLst/>
          </a:prstGeom>
        </p:spPr>
      </p:pic>
      <p:pic>
        <p:nvPicPr>
          <p:cNvPr id="18" name="Picture 17">
            <a:extLst>
              <a:ext uri="{FF2B5EF4-FFF2-40B4-BE49-F238E27FC236}">
                <a16:creationId xmlns:a16="http://schemas.microsoft.com/office/drawing/2014/main" id="{ABEE7953-4DDF-4EC7-8EA7-188C9B189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51775" y="4153101"/>
            <a:ext cx="3915384" cy="2202403"/>
          </a:xfrm>
          <a:prstGeom prst="rect">
            <a:avLst/>
          </a:prstGeom>
        </p:spPr>
      </p:pic>
    </p:spTree>
    <p:extLst>
      <p:ext uri="{BB962C8B-B14F-4D97-AF65-F5344CB8AC3E}">
        <p14:creationId xmlns:p14="http://schemas.microsoft.com/office/powerpoint/2010/main" val="41251616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Open Management</a:t>
            </a:r>
          </a:p>
        </p:txBody>
      </p:sp>
      <p:pic>
        <p:nvPicPr>
          <p:cNvPr id="4" name="Picture 3">
            <a:extLst>
              <a:ext uri="{FF2B5EF4-FFF2-40B4-BE49-F238E27FC236}">
                <a16:creationId xmlns:a16="http://schemas.microsoft.com/office/drawing/2014/main" id="{57DDF40C-E2E7-4FFD-A7C4-CA588A9733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182" y="1648759"/>
            <a:ext cx="3962299" cy="4844116"/>
          </a:xfrm>
          <a:prstGeom prst="rect">
            <a:avLst/>
          </a:prstGeom>
        </p:spPr>
      </p:pic>
      <p:pic>
        <p:nvPicPr>
          <p:cNvPr id="4098" name="Picture 2" descr="Image result for latarjet surgery">
            <a:hlinkClick r:id="rId3"/>
            <a:extLst>
              <a:ext uri="{FF2B5EF4-FFF2-40B4-BE49-F238E27FC236}">
                <a16:creationId xmlns:a16="http://schemas.microsoft.com/office/drawing/2014/main" id="{33268F60-2A1E-46DB-A544-DD0FBA76F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6502" y="4360264"/>
            <a:ext cx="6096000" cy="18383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AE86BF5-4E39-4F24-8263-5C17BB06C7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7775" y="1690688"/>
            <a:ext cx="5418307" cy="2557441"/>
          </a:xfrm>
          <a:prstGeom prst="rect">
            <a:avLst/>
          </a:prstGeom>
        </p:spPr>
      </p:pic>
      <p:sp>
        <p:nvSpPr>
          <p:cNvPr id="9" name="TextBox 8">
            <a:extLst>
              <a:ext uri="{FF2B5EF4-FFF2-40B4-BE49-F238E27FC236}">
                <a16:creationId xmlns:a16="http://schemas.microsoft.com/office/drawing/2014/main" id="{290363A1-FD63-4C40-A52A-B9E93DA26F95}"/>
              </a:ext>
            </a:extLst>
          </p:cNvPr>
          <p:cNvSpPr txBox="1"/>
          <p:nvPr/>
        </p:nvSpPr>
        <p:spPr>
          <a:xfrm>
            <a:off x="7115286" y="1785423"/>
            <a:ext cx="2381027" cy="400110"/>
          </a:xfrm>
          <a:prstGeom prst="rect">
            <a:avLst/>
          </a:prstGeom>
          <a:noFill/>
        </p:spPr>
        <p:txBody>
          <a:bodyPr wrap="square" rtlCol="0">
            <a:spAutoFit/>
          </a:bodyPr>
          <a:lstStyle/>
          <a:p>
            <a:r>
              <a:rPr lang="en-US" sz="2000" dirty="0" err="1"/>
              <a:t>Latarjet</a:t>
            </a:r>
            <a:r>
              <a:rPr lang="en-US" sz="2000" dirty="0"/>
              <a:t> Procedure</a:t>
            </a:r>
          </a:p>
        </p:txBody>
      </p:sp>
    </p:spTree>
    <p:extLst>
      <p:ext uri="{BB962C8B-B14F-4D97-AF65-F5344CB8AC3E}">
        <p14:creationId xmlns:p14="http://schemas.microsoft.com/office/powerpoint/2010/main" val="1299074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Posterior Instability</a:t>
            </a:r>
          </a:p>
        </p:txBody>
      </p:sp>
      <p:sp>
        <p:nvSpPr>
          <p:cNvPr id="3" name="Content Placeholder 2"/>
          <p:cNvSpPr>
            <a:spLocks noGrp="1"/>
          </p:cNvSpPr>
          <p:nvPr>
            <p:ph sz="quarter" idx="1"/>
          </p:nvPr>
        </p:nvSpPr>
        <p:spPr>
          <a:xfrm>
            <a:off x="460310" y="1600199"/>
            <a:ext cx="7811278" cy="3657600"/>
          </a:xfrm>
        </p:spPr>
        <p:txBody>
          <a:bodyPr>
            <a:noAutofit/>
          </a:bodyPr>
          <a:lstStyle/>
          <a:p>
            <a:r>
              <a:rPr lang="en-US" dirty="0"/>
              <a:t>4% of all glenohumeral dislocations</a:t>
            </a:r>
          </a:p>
          <a:p>
            <a:r>
              <a:rPr lang="en-US" dirty="0"/>
              <a:t>High energy, seizure, electric shock</a:t>
            </a:r>
          </a:p>
          <a:p>
            <a:r>
              <a:rPr lang="en-US" dirty="0"/>
              <a:t>Can see from repetitive use/stress</a:t>
            </a:r>
          </a:p>
          <a:p>
            <a:pPr lvl="1"/>
            <a:r>
              <a:rPr lang="en-US" dirty="0"/>
              <a:t>e.g. Football linemen</a:t>
            </a:r>
          </a:p>
          <a:p>
            <a:r>
              <a:rPr lang="en-US" dirty="0"/>
              <a:t>50-80% missed at initial presentation</a:t>
            </a:r>
          </a:p>
          <a:p>
            <a:r>
              <a:rPr lang="en-US" dirty="0"/>
              <a:t>Often present with internally rotated, adducted upper extremity</a:t>
            </a:r>
          </a:p>
          <a:p>
            <a:r>
              <a:rPr lang="en-US" dirty="0"/>
              <a:t>Radiographs – Axillary view essential</a:t>
            </a:r>
          </a:p>
          <a:p>
            <a:r>
              <a:rPr lang="en-US" dirty="0"/>
              <a:t>Posterior Subluxation</a:t>
            </a:r>
          </a:p>
          <a:p>
            <a:pPr lvl="1"/>
            <a:r>
              <a:rPr lang="en-US" dirty="0"/>
              <a:t>Apprehension sign: </a:t>
            </a:r>
            <a:r>
              <a:rPr lang="en-US" dirty="0" err="1"/>
              <a:t>posteriorly</a:t>
            </a:r>
            <a:r>
              <a:rPr lang="en-US" dirty="0"/>
              <a:t> directed force with the adducted arm flexed 90° and internally rotated 90°</a:t>
            </a:r>
          </a:p>
          <a:p>
            <a:pPr lvl="1"/>
            <a:endParaRPr lang="en-US" dirty="0"/>
          </a:p>
        </p:txBody>
      </p:sp>
      <p:pic>
        <p:nvPicPr>
          <p:cNvPr id="27650" name="Picture 2" descr="."/>
          <p:cNvPicPr>
            <a:picLocks noChangeAspect="1" noChangeArrowheads="1"/>
          </p:cNvPicPr>
          <p:nvPr/>
        </p:nvPicPr>
        <p:blipFill>
          <a:blip r:embed="rId2" cstate="print"/>
          <a:srcRect/>
          <a:stretch>
            <a:fillRect/>
          </a:stretch>
        </p:blipFill>
        <p:spPr bwMode="auto">
          <a:xfrm>
            <a:off x="6459994" y="1586480"/>
            <a:ext cx="4893805" cy="2413536"/>
          </a:xfrm>
          <a:prstGeom prst="rect">
            <a:avLst/>
          </a:prstGeom>
          <a:noFill/>
        </p:spPr>
      </p:pic>
      <p:sp>
        <p:nvSpPr>
          <p:cNvPr id="38914" name="AutoShape 2" descr="data:image/jpeg;base64,/9j/4AAQSkZJRgABAQAAAQABAAD/2wCEAAkGBxAQEhUUEBQUEBQQFA8QFRQUFBAUDxAUFBQWFhQUFBUYHCggGBolHBQUITEhJSkrLi4uFx8zODMsNygtLisBCgoKBQUFDgUFDisZExkrKysrKysrKysrKysrKysrKysrKysrKysrKysrKysrKysrKysrKysrKysrKysrKysrK//AABEIAOQA3QMBIgACEQEDEQH/xAAbAAABBQEBAAAAAAAAAAAAAAAAAgMEBQYBB//EADUQAAIBAgUDAQcCBgIDAAAAAAABAgMRBAUSITFBUWFxBhMiMoGRsaHBQlLR4fDxFCMWU2L/xAAUAQEAAAAAAAAAAAAAAAAAAAAA/8QAFBEBAAAAAAAAAAAAAAAAAAAAAP/aAAwDAQACEQMRAD8A8pAAAAAAAAAAAAAAAAAAAAAAAAAAAAAAAAAAA6Bw6AAAAAAAABwAAAAAAAAAAAAAAAAAAAADoAcsFjoWALAFjtgOAd0itACAHFSYpUQGgsPrDi1hgItjuklrCCv+GwIWkNDLBYFilgJAVQAAAAHQOHQFKICQsOaQ0sBsB1QYr3QDB2x21joHEKT8AoilABNwQv3TOqmAmKFaUKUDqigEpCkhSSFxigG9IpRH1YdjOHb9AIqgxUYEv/k0lz+AWYUl/C/sA1GA4oMdhmFN9LfQnYd059UBAjFjiUvJYvCR5TuOQwjfCv8AQDCgB0ACx1HUgOJDiEpC0AWFIEhSiB1MUmziQuMQGp07jbg0TFEV7sCv3O6mTZYcalh2Axqfc6psU4hpA4pMVqFQotipUGgEqR0RpBALvYTKbBoLAJsCiLURyNF9dgG4xuS6MH0ClTXC6llRw9vVgGFnKPnw+Cyhms47aU+3IjC4Jtk6WW04Je+mqbleyb3a7gecnTh1AdR0AA6h6EAp0yTTgo+fwAmEB+EB2nV8L7D8JRfO3p+4DPub8q52OFT8fgmWpre914uOU3Sl1/sBWSotHYU7ly8NttZrji5FqYFr5f8AQERUWclRLfCYWK5TlZb+CfQpq2y/RJ/qBmqeBlLiL9ehYf8Aj8bJp3bt6fYtIuMtm7JX36/Yt8swuqL09N790BkqmUThytu63QxVwlkbZTS6CMRgqVVcWfddAMFVwd07crcr9JvXkkovazW/qvoY6eHep7Pl/kCHoFxpE5Ya3ImTS4AYtYb1DsxNOmBOy+n16svcJhU7dSNgMNZF3g6drWVwJuFoRgtT6b/Yxmb433lWUnu2/suiRpcyxG0o3tdNPuZGtNdAM6hSEoUAD9GmuX/sagiRHgBercciNwQ/ADsR2MQhFD8I26AcpoS4diTCGztZN8X8cibMBzC4qUPKNRlnu6kbtL4lb0M7QwylYtaEZU2tPHYCWsDpbT+67HVRaXNifCakk16PuOzodl1Ap61BfX6MnZNWdNer46P1FVKfTg7To226rr3AsKmEp1t4NQl1T3TE0csdN3nJWXRJu53DYZvjbyWVOOiPx/F9NwKbMZSSbS0xXwxXVt9WUUsLGMd93+prcXap0aS9CpxGWp8SW/ewGQxmEvvwVlSg0bStk0u8X5TuRauBhHaT+yAyPu7j0KJpVl+Hb4qX8afwT8LkdNbt38Pa3qAxlWXykot7Jpeo/mmLjRWiGz6v9iylV93TSSvLhLqZfNVCDbrT+L/1x3m79+wECdac27b3v6FPUqJOze62HsZmLltH4I9ly/V9SqqPcCOjoAA7TQ6uBFIehG6AVBD8EIpxHkgFwRIpvyNQiSIQAfjNW3s/yJ0J8bDtCkuvlnI07v1AkYKFt0W+F35IUaSSW3D6ehYYCnurf2ARVbhuvVruaHLGqkU+5T5nBKVvF/vuWWRy0prpLcCwng4v/NjtLDRXS4TqXewSrWAdlVjTXHBnMwz6V9tlvt1Gs6zJuTgpbLm3V9jO1ql9wJuIzKUur+5GeNn1ZCcwYFhDNJLr9iZg8wlUdmtV+9mUcINuy3b2NPgMGqUbfxP5n+y8AWmHw9BL+WXflXHv+K7N3WlbtkbDUdT34W/+zM+1GeubdOk7Qi7NrbU1+wCM5z5pyhQ2u96j+Z+I9kZmo231bfPVsXKT6i3Ui1srARJU+41JIeqsjuIEUVFCRcQHKZKpkRE6mroB+FHa6+vgVFCqCs7jrhfwByI/AQoD9KF7eQJFKFkPUKauhWi30sP4Wnv/AJ3AmUaN/r3LDCYff03YvA4CVry+FLduXYazHMopaKSv/wDXcCNmE1Ko36EzB7fYr8PG+73ZYUla9uX9/IFlQkrXfQr8bindpbXJ6j8H2KfF1OUBSYtu77vkgTJ+JirkR0wGHEVGA/Gmd0AT8jw3M30+GPr1ZeRp3GMDS0xiuy/V7stcJQv+gEDPpyp0NNP5q17vtFc/kwmIgo8bvqzee11TTGNvKMHXvJ2SvfoBX1WMRT54RNxWins/jn2XyxKytVcuf7AP16sVxuRZ1RMhuQHByIhDiA6ixwC1JrtuV6LHJ/nt3AmUojkh90bMQ0ByBPwe8l6kGKLDAxs78WTAlusruy4ZYZa5TkkrW3v4IFKne/mxZpqjRcns3sgHM7x9koQ9CsoU3y/W7IeFx6qSbnu2W9LS0AU12JtFWGKaXSw7Hz+gFlrvHsZvEz3ZfUlcosbTakwK+qIpxHWhUYgNabCoQuLkh6jAC8wVNytbqi7pQUVZdCJlVHRBX5/Ce6RMsBnPaKhKsmo/w/Fd8JdWzEZnjI0r06O74lU6vxHsjWe1mZKEXSp8yVpPwzzyotwI83cbaJChfg66Vv8ANgIzQ24kuohiwCIoWhMRaA6idlb/AOyPqQkTsqj/ANkfUDT4ukk2QKiLnMo2X+diokgOUolphYK3qV9JFrhYbAS8JSu0vJG9qcT8tNdC1wMdN32Rk8yre8qN/QCPS2afY0ODq6kihiWOX1rbdgLuC/Qfp/qMUHdDnD+wE2iV+a0upNoyFYulqi0BmlEdURUYDmkBhQ3LXKsNqld/LHf1fRECEdzR4Shogl15fqwJVF7nMxxPuqbl14XlhRW5Ve0te70riP5YGLzKbk23u27tlVVwj2lJWT6dWahYJJap7vpF9PLKvMN+QKfSkNzSHKisxqe3IDNUjMdrVCM5ALiKQlC0ApIssjjetErol37LU71vQDR5xzbwiosWWczvOXhldEByhEusLDYrMOty7pQtZALxlX3dGT7mOW/13NH7SVbQUe9v7megAtD0BlD0ALPA4yz3L+NNSSa38mUpoucmxemWl8PjwwLJKxJjuJqQ6iqQFRjKOmQy0XGPo3RVqmA5l1DVOK83+iNBLuV2UU92+y/LLGwDlP4U32TZnqcLtzn3vG/XyaOcLwafDW5n8yqWe3T9gKvHyRT1YOWyXG5c1oak5N6Ut23xEzWa5nr+Cn8MF95+X/QCJja0V8u7XXp9CsnO47MZkgGKjEDkkI0MBxC0JQpALiaj2MpXm32sZiJsPZSGmlKXfUwE46d5SfdtkeMv6jlV7jcQJ2CV2jR0ocFDlMfiNHUSUfoBlvaGrqqW7K/3K2KHsbPVUk/NvsJigEoegxDidgBKpEmHJEpslRYGly7Ee8jvytmSdNjPZdiNEvD2Zo4u6A5ON0VtWjZloojdSncDuWQsn9CYojeDhZP1JdKO/oByurQZnK9O929kuX0RpayurdzE+2GP93H3UHu+fCAzeeZo5vRDamnx/M+7KiR2oJhFv+oDUgVLvt+SW6aQzMCLWglwMj9UaaA4hcRMRcQFxNvl0dGG9Ul9/wDGYzCw1Tiu7RuMV8NKMe+/2QFTUBI5Ji6aAu8lp3/Qs83q6IvwhjJKXBF9qqyUWk+dgMzF3u/LHoEWnIkU2A8JewahQDlBkuJEgrEmnK4D1NGgy2tqjvytvsUVNE/LaumQF/A6oHKLHtIHaMefoSYKyGaaJADVaSim3wlc8qz+blWnJ76ndenRHpGf1bU7fzfgw2MwOta3xBv1kBnY4dvd7L8nJxsTq7/0Q6m4DMpiNNx107K72X5ImIxV/l2X6sDmI0x8shyqCpyuMgPoXEQhaAs8ip6qq8Gnzadml2j+Sn9laN5XLDNJ3m/WwEQk4ZXIseSdhVugNRlELR+n0Mx7U17yS9WarDfDSb8GCzmvqqvxsAzFi4zGFIXECTCQ9TkRUyRQAkoVCVhLORAn05krDuzT8lfTRNoAajBu6JiRVZXPYuIgdpR3HUJgKQFTmtPXO3SKVyizJpJrpujR5g7GWzNt8AZbFQtJoRUgqcdVTr8sesv7FrjYxowVSavJ/LDv5fgy2LryqScpO7f2XhAIxmIlUd3t2S4RFY80MyQCZDbHXAS4oBYuIABr/ZeNooRi/mfq/wAgADMSywC+JfQAA0WPdqDsed4h3nL1YAByI6gAB2BLogAD7FUkAASaSJ9FfsAAW2Wl5T4AAHkdiAAVWbP4SlpU1KTur2TdumyAAMTnleU6snJ9eOi9CmkAAJSOuNgABqY0AAf/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8916" name="AutoShape 4" descr="data:image/jpeg;base64,/9j/4AAQSkZJRgABAQAAAQABAAD/2wCEAAkGBxQTEhQUEhQUFBUXGBQYFBgYFBcWFRcVFBcXFxUUFBgYHCggGBwlHBQUITEhJSkrLi4uFx8zODMsNygtLisBCgoKDgwNFhAPFDUgHxksNys4NzgrLy43KzIrKyssKysuKzc3ODcsKywrLDcrKysrMisrKysrKysrNysrLCsrLP/AABEIAKkBKgMBIgACEQEDEQH/xAAcAAADAQEBAQEBAAAAAAAAAAADBAUCAQYACAf/xAA7EAABAgQDBQYFAgUEAwAAAAABAAIDBBEhBTFBElFhcYEiMpGhsfAGE0LB0RTxFTNyguFSU2LCByOS/8QAFgEBAQEAAAAAAAAAAAAAAAAAAAIB/8QAGREBAAIDAAAAAAAAAAAAAAAAACFBARIi/9oADAMBAAIRAxEAPwD+JfIdu3Hoclpsu45DO/nT1WfmnfpTpousjuGRpanStVkq5fGA7d7ABPkQsvYQaEUKI6bccz5Ct7G/JCe6pqTUpJnWnF8uL5al1cK+XyD5fLoC0AgyAtALQC00IMbC78tHLFprEC4gla+Q7cn4UAnROwpY/wCkoIWwVoBejENn1tI6Lpw2C7J1OdkHnWtRA1V4uBuF2kEJGJAc3vAhAJrFtrVtq0gwugFEDVsMQCAKIGlEa1Fa1ByE07ymmg7yuwYSahQC40HUoAwy7SqowAWgmpr7yRIMADLxTIZbJBiUea5lNRA/NpJ9VhkHgjtFNCgHAmHC9T5qg2dJ103/AHQmxmmzh4iqO2XYaU8qoGZPtEVeQiTslEB7MQ7J3EokPDiDmNmljXT36IsPtPDRfIBBNxHDohgkiK8Go8PFefMi7/ed4j8r+j4xKtZBcMyKVK8Q6le6g/jwXVwLqDi/umPMxBjoYkJSWiQflQ6lzYQO3eo7T2mlNnTVfwte7+LPjKs5Lx5OM4thwoQcO21pe0v2mOaaVsQCUA//ACpLQmR4Oy2HDjmEDNMhfy2xDTKlqntdADrfxC9P8fTsrMRmTEq41itDo8MtcNiKKVubGvDUE6rzTWoOALQatALQCDNF0Baou0QfALVEVkq/PZNOSK2Sf/pKATXWWg4pk4bEpXYd4H8IGxTMFBoR3aEosOdityeUFqKGoKMv8QxG2e1kQcRQ+IVaVmZSPQO/9L+OVea80YS58lB7CPg0SF2mODm80qIjXdl4vvokMJxR8Pslx2eOStdiJlYoIs7g2sP/AApJhkGhFF7NkIt4hdiykOIO0KFB5FjSjMglVpnA3Nuw7Q80n8sg3BB3FB9Dl0T5F1tiO1qDcCDWw/ZOBlBRq1LQdlvE5/YJ6Wki45U5oFIEDUrEacANGCpVCbhDu3O/Tosw4IaMgOiBFsOK7etsgRBmXDxTH6l2lUeVnH/uLeCBZheNdrgU7JRhtXta4Wor2k1LQOVl1sq12RP38UFQTIOWlui4ya2HB3GqVgt2XAbRpxFE/NSAiDs55oKuKYlBLC4v7Lh2hQ2t/heBfPMJJ29To78J7EcOeGdp4bfmpP6Fv+55IP5cF1cC6g4vl8tMCDrWrYC6ERjUGWtRAxba1EaxALZVbCpP6qVPkkPlqhCj2ArSgCCkA47vJGZDOpaOoUtruKOwV/dBUhTTWfUTyyWXxobjdoSjZeq0IBCBgy8I/SPBBi4ZDOQ2eRWmsIRm1QS4+HublceaBsK0SQsvl2v4FBLENFhbTbg9NEeJJubpUb1lp3oKcniIyPmntkOFioAhVRpeK5psbbkF2CwhMPhMeKOaD6pKVxJps6yfhw9ru3QIxsCabw3U4FCgYNE2htDs52uvQQpRwvmfRUZKE+hseelEENgAsBROFuwzacQ3n9hmrHyK/QP6j9go+OwGbOZrqQa+qCLM4qyH3W7Tt7rDnQX81Fm8YivPepwaKBOx8Lrk/wAQk3YLE0oUCf6p9e87xTEOeeMnHxXGYTFr3fMI0TCYo+k+IQMQsWdatD5KpIz7Tnb0UX+ExKVIp4JmFIOA0QeolmhxpZ1cjUKrBli2tT0C8bJvdDNN+XBeqlYupNf8oBTcI2oLVPoUL+AxNA2ml9FRiTTACHcRnlUZo8KYoAARSgp2h+UH5vC+XwXQEHzQitC40IrGoOtaisavmNTENiDjGIrWLbGIoagwGI8KUJ4JqSla3Pviq8CTG+qCVCwsHMlEOEDQleigwWDP1TH6Jjh2TQ8boPIvlHsv6IkCcI71x5r0ESVLTQj7hKuwsPdUCm9AaTktsbVQB5+CdgYW0nM9KJaE/ZdbLUL0EgatqNcuSDh+GIO95te/2ASkXDITMvNWWgubStHDLikXuiAkObXmKoJBYNVOnZAV9CvR/pq5wjzFkWDhrSdajeEHjjh8QZNLhwCYlsLcc6DnmvZOgsFjEZyrdce2GRShdyp9kHnG4ZCb33Fx3NHsKjLO+UKsYAf+R2iOmVU3ClIZ7Ra4UNhXXflovv0YJz8Qg1Bxl310A4AD0VaXmw8DKi8/Fgt6ep3rhBF8hogrYtOhvZaaE3J3D36KHG2nNIArmlnTfaJf2qnyGQVGVmwe6ghGC/W3NdbDA1J6qrNwmXJPOl78gknkU7LS7wCDUDYrcV9ESYiA6CnCyT+YRfYHitCYbWhBHJA9Clg5ooURsnci/gsQ5tgGvgmBPsA71KoFZ6VqABkDnrZP4W0Go260zBF1mHMMd9Qy3osjL7TxSlbjmCLfZAXEsPeYZ2KHLn1UQYBH/wCP/wBL1seCfl0AJIpyQocN1B2BkNQg/OqIxqwwIrQg00JhjViG1Mw2IOsamYbFljE1CYg+YxEhQqkAakBEDU3h8PtVOQ+/soGmtpYZD3VMwgvnw7o0KHRBxrSiMqEVrUQQtyAkN1Qa7kzJwaITGW5kfkqmyHZBGmZejzuKcwQlr9k901pwRJuHcFda2l0Ft8RoKOyYtU5C/RSZY1uUric6e6MtUDM/8SPqWsAA0oLqPMYhEfm48kuGkkrYh0QDbUo8GGSQB14DUokKFRUJOXtWl3eiDQmDloBQA3yRXvts0/qPDcjy8nS5505KbOPJr57kGojm6JWZJoSTQDU2CAZsNs3tHfp03pKail13EkhBh8ywd0bR3mzfDMoMaYc4AE0HCwQvlOOQJWoco852QcbGIsCViNFeBUGtM1QgYc2t3HwRpuWboEEyXxU07Ta8k+yKyIezna2q5Al27k5sUFrcUCcSFcVFFmNAB1KqSkXao152gN4r5qqyUhm4Asg8rDk3F1G6ZndzVfCm0IAORz1sqT4YuABfduQIUoGurUg8MkHo2PAhna4J1kSHQUc2lB9QSMCW2oWda8KeKlvwl9TQj30QfnuHqjw2oMEZpyA1AVjUzDYsQ2pqGxB1rE1BYssYmoLUHC1N4e25HCvh7KHspzDGdvoUFSFCq3iPRbYxGhw6LWygGGLbYaMyGt/LogwxlXDgrEk2ooUjJQqmmuiqw27AqUE2aG0+g3+/RGMLJagQL1TDm0zzQLZBSp1pJqFaitU6LDQKwYSOyCiQmplkGuSAAgVsM1ZhwKWCHAg7NN9blOl2zpV2g3cSgXnIghw3Od0GpK8XOTD4rqAW3BenxKHt1Dj+SVJhtAs0e+KBSWw8/VQcMyjzEu1osKk70y7Zb3iBw1SeIT1AA0dcz+EAnNJFx9kMuaBSo6XUyajudmfErPzaUKCgZ5rTYH0W4eJ1bTYbfKtSsy8Jr6Em6N+lzsABkSaIJceceHUsOACYbOP2aGhqtxcPJINRzzRoMgBWr/AUHFAGXn6A1bQjcVRlMVaSAQ4aaJaYk20oCB9+aLJ4bsgE031QUIU4wnvU52VGGQSKGvVRIsreoGa7Jue1wGV0HuYUMNhihrn+UsYg3LksdPeSdEiTemaD8uywz6KhBakpIZ9PuqcFqAsJqahtQ4bU1Dag2xqahMQ4bEywIPqKjgkKrydzfVIEK9gEDsOcdTToEDbmoYF0aIVyE1AWEEe2o81qBBWpl4YK+A3lACZmdgWAB0pmuymKbVogvwtVTTVxqbn3ZbZB3IPQtmRpZZiJWRvnmqDmVCDDW1SczDuVSlgsTsKqBCXYqMvBoNo65flLQINXAcf3VMXIA5DkgEQQK5k90fcogAaCcydURwuUCeiNYO1noPygQiMrdxoN/wCN6lT0f/aFN+8/hEjxi836AacAFlskdbBBFMS91iYaTQCvvivQmSZTIE78yps9BdWhFvJBHMnUjacByuiiRbTU+9yK2Ixpuangsxp8NBDRnvQYo4EAC2i7Ha6l3U5n7JF+IuNRUgcLJb5iCpAjAWJJ9AivjsbevmpQigWR3wWkILDXtcBQil+iNLzN6A8lElmEMJ92/ZIfPc11QTZB72VitcKGxH3ViTk2uoXNBplvHVeHw3FiSGltd9M+a99h0duxY2y4oCyravpelaHerzSaKVLwG7RcHai3JNh/FB+WsOHe/t+6qwWqbhQ739v3VeCEBoTU3DagwwnIYQbY1MMCwxqI40CDGtl7CDB2IbG8Lrz3w/K7cWpybc89F6CaiXQBfdMwIaUY+6pyrbVQGFvuok3MbbuAyTmJR6DZGZz5JCGxAxChplrEGCnGBBgNpcWVGTjVzzSwYtMFDVBTcxZcKpiCdpoKFsIBy0PtE8PW35TsCHs31XJFmZ96phgvU5IFgQwbRz0H3UKYYYhJPj+FYmW2JdvoBySTr2HS3kgTDQ3Svqvi0uFa0G82H+V2YitZbvO3fSOe9R5iK9zrmvDTkNyBx821tm33k5dApeJxXOoC6xHTwXzYDjkPGyHMSt6E1puQTIkG1qDqgxZV50rxVZkJoyHjddc4/sggmVfejSstgPHVehD6jKvSqGZZpsQRu9lBDbKuJyHinochEIOQrrVNtknA53CYmZdwGR3oFIEu4Ag0O6m9L4hhhqm5clr2mm+vmqscB126cECmB4cWnaItRVpSKS80yy6okkDsZ28E1Bk25AUJvnbruQWMHNjW+9VFIwqBUZngOS9A1lsig/K2Diz/AO3/ALKzBapGCCz/AO3/ALK3CCA8IJqGECGE1DCArWrj3LTjQImGS3zYjRpmeQz/AAg9Dgct8uDU5uueuXkuTDqlNTsWlhokaoDykJU4rtlqXkIdShY1H+ka26IJwiF7y465ck/CYl5dibYEBNhHhMWId0ZgQFaET5dkJuaYrZAfD4mbfBNvYp0r3laaKkHr4IOQ20FPfFE2FlralFcKu5IJ2KMNt2u4KFMT4u2H1dv5K1jMao2BrmpUphwab5+XRAvAkS7Og55r58oG5C+8qnEdopk5MBAJ7K5qTMPaDc/m3BGm8QIFrZ81Eca39UD7pxtKAA61SUWa89y46BbNLvh0QfRnRKWc4A8UqWkm5POqa26Hhaq0C1ArDcNqhrzr5pnacMto14nNGZDaDfxotmYIc0AUFtEBpODE2g54PqE2ZjZNqEcr8lj9bUbNKb6+qzBhl4tZBcko7TDbWoPkqcuL34qHCk3OAoRYBX5GV7OdvNBaw+FsAE8+pVdsQUUmG40odEdpO9B+ZMBHZfzHoVahtUj4fHYf/UPQq1DCAsMJpiXYi1QaivXofhuBssLyLnLkF5+VgGI8N3m/LVeyc0MYGhAlMuX0tDqUN5qVTw6BUiyB6GNhhK8/EftvJ6BUsemtloYMykZaEgYgtTLYazBhptjEH0Ji3s6o0Ni25qAbAjBiwxqYDUA4DbqzJ3r7zU2G1VMN1PDzQbI0WIjtmu9H2bpadbQOPggQiQr11WSAGkusPU8ExLsqKnIeak4tNbVhkMkCWITB+nK/NRnRHVpdOPrWgW34eXntUbx1QRZ+IBTKpz3JGC57j2QSPJX5iTANQAab6JYMBNqoEmSZ1dTz6Lf6AVrdx52TT4Rpu5miWdHaPrpyugzEl2g5XWXwhuHLcifxKFqHO8Astxpgu2E083EoPpMAmjhXcrkDD2m7m1JoR9uq84ccO0NmHDzvY/lXJTHnEgFjaHdUZ9UB/wCFjaqbj3Zdjw2tFMq5UVmVe1wo7s3371OxWXa1wG1y4oO4ay1h74K9Ksyrb3qosgwigN9y9HJXtusgM03AyrqmwxcZDBoONUV0G+aD8v8Aw93X/wBQ9CrLXKN8P9x/MeiqNQNMcTkj7KxC0RHIPQfDUl9Z1y5KhOxLomEfyhyScxmg+l21K9BBaIbC42UPD8xz/KsY1/J6IPLOjGLHJzAVmFDoomB953RXoaBmE1NMagQU2xBuG1cKIz7LhQca26O1D3IrEG4YVGUsAN6QZkn4ebUDLBqhzcLaHqjjLqsRe4UEHEI2gs1vmVLbLl13dkeqbj/ddnsggWMMDuj8oWwTe62zRdmO45BDnYzW1vtcAp36wg2AGdsyuTP3/KCc+hQCmHk516+tEnMwjvHTemo2R6JY5jn+UAmwzTJfPba9uSMNeSw7Ie9UB8PlyTlX3qvUwJSgyA5aKVgveHNemh5FAnMGjTtHkMl52aiOeQNp3ZsLnzKtY1meQU2U+59EFvAXObQPJOVF7CQiUFCMzZeSwz+Y1esh6dUDsFx2t6c2OfikpbP3uVMI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8918" name="Picture 6" descr="http://4.bp.blogspot.com/-d9TVylXOY78/Tepe7Tq7x4I/AAAAAAAAAMs/IuYXuCllSXI/s1600/I1.jpg"/>
          <p:cNvPicPr>
            <a:picLocks noChangeAspect="1" noChangeArrowheads="1"/>
          </p:cNvPicPr>
          <p:nvPr/>
        </p:nvPicPr>
        <p:blipFill>
          <a:blip r:embed="rId3" cstate="print"/>
          <a:srcRect l="15441" t="11765" r="13971" b="5882"/>
          <a:stretch>
            <a:fillRect/>
          </a:stretch>
        </p:blipFill>
        <p:spPr bwMode="auto">
          <a:xfrm>
            <a:off x="8271588" y="4050614"/>
            <a:ext cx="3082212" cy="2696936"/>
          </a:xfrm>
          <a:prstGeom prst="rect">
            <a:avLst/>
          </a:prstGeom>
          <a:noFill/>
        </p:spPr>
      </p:pic>
    </p:spTree>
    <p:extLst>
      <p:ext uri="{BB962C8B-B14F-4D97-AF65-F5344CB8AC3E}">
        <p14:creationId xmlns:p14="http://schemas.microsoft.com/office/powerpoint/2010/main" val="41120808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Treatment</a:t>
            </a:r>
          </a:p>
        </p:txBody>
      </p:sp>
      <p:sp>
        <p:nvSpPr>
          <p:cNvPr id="3" name="Content Placeholder 2"/>
          <p:cNvSpPr>
            <a:spLocks noGrp="1"/>
          </p:cNvSpPr>
          <p:nvPr>
            <p:ph sz="quarter" idx="1"/>
          </p:nvPr>
        </p:nvSpPr>
        <p:spPr>
          <a:xfrm>
            <a:off x="1637522" y="1600200"/>
            <a:ext cx="7086600" cy="3657600"/>
          </a:xfrm>
        </p:spPr>
        <p:txBody>
          <a:bodyPr>
            <a:noAutofit/>
          </a:bodyPr>
          <a:lstStyle/>
          <a:p>
            <a:r>
              <a:rPr lang="en-US" dirty="0"/>
              <a:t>Reduction if needed</a:t>
            </a:r>
          </a:p>
          <a:p>
            <a:pPr lvl="1"/>
            <a:r>
              <a:rPr lang="en-US" dirty="0"/>
              <a:t>Traction, external rotation, abduction</a:t>
            </a:r>
          </a:p>
          <a:p>
            <a:r>
              <a:rPr lang="en-US" dirty="0"/>
              <a:t>Immobilization 4-6 weeks in neutral rotation</a:t>
            </a:r>
          </a:p>
          <a:p>
            <a:r>
              <a:rPr lang="en-US" dirty="0"/>
              <a:t>Surgical stabilization for</a:t>
            </a:r>
          </a:p>
          <a:p>
            <a:pPr lvl="1"/>
            <a:r>
              <a:rPr lang="en-US" dirty="0"/>
              <a:t>Chronic instability/dislocations</a:t>
            </a:r>
          </a:p>
          <a:p>
            <a:pPr lvl="1"/>
            <a:r>
              <a:rPr lang="en-US" dirty="0"/>
              <a:t>Articular fractures &gt;20%</a:t>
            </a:r>
          </a:p>
          <a:p>
            <a:pPr lvl="1"/>
            <a:r>
              <a:rPr lang="en-US" dirty="0"/>
              <a:t>Large glenoid rim fractures</a:t>
            </a:r>
          </a:p>
          <a:p>
            <a:pPr lvl="1"/>
            <a:r>
              <a:rPr lang="en-US" dirty="0"/>
              <a:t>Displaced lesser tuberosity fracture</a:t>
            </a:r>
          </a:p>
          <a:p>
            <a:r>
              <a:rPr lang="en-US" dirty="0"/>
              <a:t>Humeral head replacement</a:t>
            </a:r>
          </a:p>
          <a:p>
            <a:pPr lvl="1"/>
            <a:r>
              <a:rPr lang="en-US" dirty="0"/>
              <a:t>Chronic dislocations &gt; 3-6 months</a:t>
            </a:r>
          </a:p>
          <a:p>
            <a:pPr lvl="1"/>
            <a:r>
              <a:rPr lang="en-US" dirty="0"/>
              <a:t>Fracture of humeral head &gt;50%</a:t>
            </a:r>
          </a:p>
        </p:txBody>
      </p:sp>
    </p:spTree>
    <p:extLst>
      <p:ext uri="{BB962C8B-B14F-4D97-AF65-F5344CB8AC3E}">
        <p14:creationId xmlns:p14="http://schemas.microsoft.com/office/powerpoint/2010/main" val="40303792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Arthroscopic Management</a:t>
            </a:r>
          </a:p>
        </p:txBody>
      </p:sp>
      <p:pic>
        <p:nvPicPr>
          <p:cNvPr id="4" name="Picture 3">
            <a:extLst>
              <a:ext uri="{FF2B5EF4-FFF2-40B4-BE49-F238E27FC236}">
                <a16:creationId xmlns:a16="http://schemas.microsoft.com/office/drawing/2014/main" id="{66F0ED7A-57F7-4CAB-9BAF-F052CBD72E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61" y="4025089"/>
            <a:ext cx="4004545" cy="2252556"/>
          </a:xfrm>
          <a:prstGeom prst="rect">
            <a:avLst/>
          </a:prstGeom>
        </p:spPr>
      </p:pic>
      <p:pic>
        <p:nvPicPr>
          <p:cNvPr id="6" name="Picture 5">
            <a:extLst>
              <a:ext uri="{FF2B5EF4-FFF2-40B4-BE49-F238E27FC236}">
                <a16:creationId xmlns:a16="http://schemas.microsoft.com/office/drawing/2014/main" id="{676C0D03-0CFF-4E74-85A4-36467AC609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62" y="1500865"/>
            <a:ext cx="4004544" cy="2252556"/>
          </a:xfrm>
          <a:prstGeom prst="rect">
            <a:avLst/>
          </a:prstGeom>
        </p:spPr>
      </p:pic>
      <p:pic>
        <p:nvPicPr>
          <p:cNvPr id="8" name="Picture 7">
            <a:extLst>
              <a:ext uri="{FF2B5EF4-FFF2-40B4-BE49-F238E27FC236}">
                <a16:creationId xmlns:a16="http://schemas.microsoft.com/office/drawing/2014/main" id="{B27735D6-E5F8-4A14-A287-A389D0C73B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3729" y="1500866"/>
            <a:ext cx="4004542" cy="2252555"/>
          </a:xfrm>
          <a:prstGeom prst="rect">
            <a:avLst/>
          </a:prstGeom>
        </p:spPr>
      </p:pic>
      <p:pic>
        <p:nvPicPr>
          <p:cNvPr id="10" name="Picture 9">
            <a:extLst>
              <a:ext uri="{FF2B5EF4-FFF2-40B4-BE49-F238E27FC236}">
                <a16:creationId xmlns:a16="http://schemas.microsoft.com/office/drawing/2014/main" id="{02CE675F-91CF-4E26-9BFB-BE37E886B9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93729" y="4012322"/>
            <a:ext cx="3960238" cy="2227634"/>
          </a:xfrm>
          <a:prstGeom prst="rect">
            <a:avLst/>
          </a:prstGeom>
        </p:spPr>
      </p:pic>
      <p:pic>
        <p:nvPicPr>
          <p:cNvPr id="12" name="Picture 11">
            <a:extLst>
              <a:ext uri="{FF2B5EF4-FFF2-40B4-BE49-F238E27FC236}">
                <a16:creationId xmlns:a16="http://schemas.microsoft.com/office/drawing/2014/main" id="{B97114D2-1B51-4C4D-B40F-0DF4D7DAA9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2596" y="1500865"/>
            <a:ext cx="3982937" cy="2240402"/>
          </a:xfrm>
          <a:prstGeom prst="rect">
            <a:avLst/>
          </a:prstGeom>
        </p:spPr>
      </p:pic>
      <p:pic>
        <p:nvPicPr>
          <p:cNvPr id="14" name="Picture 13">
            <a:extLst>
              <a:ext uri="{FF2B5EF4-FFF2-40B4-BE49-F238E27FC236}">
                <a16:creationId xmlns:a16="http://schemas.microsoft.com/office/drawing/2014/main" id="{7C41E6EB-EB09-4F17-BC47-8EDE09B283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5294" y="4046160"/>
            <a:ext cx="3900082" cy="2193796"/>
          </a:xfrm>
          <a:prstGeom prst="rect">
            <a:avLst/>
          </a:prstGeom>
        </p:spPr>
      </p:pic>
    </p:spTree>
    <p:extLst>
      <p:ext uri="{BB962C8B-B14F-4D97-AF65-F5344CB8AC3E}">
        <p14:creationId xmlns:p14="http://schemas.microsoft.com/office/powerpoint/2010/main" val="4010215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Open Management</a:t>
            </a:r>
          </a:p>
        </p:txBody>
      </p:sp>
      <p:pic>
        <p:nvPicPr>
          <p:cNvPr id="4" name="Picture 3">
            <a:extLst>
              <a:ext uri="{FF2B5EF4-FFF2-40B4-BE49-F238E27FC236}">
                <a16:creationId xmlns:a16="http://schemas.microsoft.com/office/drawing/2014/main" id="{B9492C1C-D520-4D45-BF30-3AD7C5EC0B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73" t="22432" r="37864" b="29221"/>
          <a:stretch/>
        </p:blipFill>
        <p:spPr>
          <a:xfrm flipV="1">
            <a:off x="1791251" y="1994933"/>
            <a:ext cx="5415722" cy="4077325"/>
          </a:xfrm>
          <a:prstGeom prst="rect">
            <a:avLst/>
          </a:prstGeom>
        </p:spPr>
      </p:pic>
      <p:pic>
        <p:nvPicPr>
          <p:cNvPr id="5" name="Picture 4">
            <a:extLst>
              <a:ext uri="{FF2B5EF4-FFF2-40B4-BE49-F238E27FC236}">
                <a16:creationId xmlns:a16="http://schemas.microsoft.com/office/drawing/2014/main" id="{D0F46C84-89E6-4871-A203-3B9163D1A8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269" t="28755" r="7702" b="8834"/>
          <a:stretch/>
        </p:blipFill>
        <p:spPr>
          <a:xfrm rot="5400000">
            <a:off x="118618" y="1582904"/>
            <a:ext cx="2984795" cy="2898260"/>
          </a:xfrm>
          <a:prstGeom prst="rect">
            <a:avLst/>
          </a:prstGeom>
        </p:spPr>
      </p:pic>
      <p:pic>
        <p:nvPicPr>
          <p:cNvPr id="7" name="Picture 6">
            <a:extLst>
              <a:ext uri="{FF2B5EF4-FFF2-40B4-BE49-F238E27FC236}">
                <a16:creationId xmlns:a16="http://schemas.microsoft.com/office/drawing/2014/main" id="{BF2E7323-0036-4732-BEEF-FE236B1683C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593" t="26053" r="20908" b="11579"/>
          <a:stretch/>
        </p:blipFill>
        <p:spPr>
          <a:xfrm>
            <a:off x="7391264" y="2050612"/>
            <a:ext cx="4515391" cy="4023112"/>
          </a:xfrm>
          <a:prstGeom prst="rect">
            <a:avLst/>
          </a:prstGeom>
        </p:spPr>
      </p:pic>
      <p:sp>
        <p:nvSpPr>
          <p:cNvPr id="8" name="TextBox 7">
            <a:extLst>
              <a:ext uri="{FF2B5EF4-FFF2-40B4-BE49-F238E27FC236}">
                <a16:creationId xmlns:a16="http://schemas.microsoft.com/office/drawing/2014/main" id="{1C5D384C-A297-4E32-A4DB-D5B4B60876D7}"/>
              </a:ext>
            </a:extLst>
          </p:cNvPr>
          <p:cNvSpPr txBox="1"/>
          <p:nvPr/>
        </p:nvSpPr>
        <p:spPr>
          <a:xfrm>
            <a:off x="8458445" y="5672148"/>
            <a:ext cx="2738290" cy="400110"/>
          </a:xfrm>
          <a:prstGeom prst="rect">
            <a:avLst/>
          </a:prstGeom>
          <a:noFill/>
        </p:spPr>
        <p:txBody>
          <a:bodyPr wrap="square" rtlCol="0">
            <a:spAutoFit/>
          </a:bodyPr>
          <a:lstStyle/>
          <a:p>
            <a:r>
              <a:rPr lang="en-US" sz="2000" dirty="0"/>
              <a:t>McLaughlin Procedure</a:t>
            </a:r>
          </a:p>
        </p:txBody>
      </p:sp>
    </p:spTree>
    <p:extLst>
      <p:ext uri="{BB962C8B-B14F-4D97-AF65-F5344CB8AC3E}">
        <p14:creationId xmlns:p14="http://schemas.microsoft.com/office/powerpoint/2010/main" val="643799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Multidirectional Instability (MDI)</a:t>
            </a:r>
          </a:p>
        </p:txBody>
      </p:sp>
      <p:sp>
        <p:nvSpPr>
          <p:cNvPr id="3" name="Content Placeholder 2"/>
          <p:cNvSpPr>
            <a:spLocks noGrp="1"/>
          </p:cNvSpPr>
          <p:nvPr>
            <p:ph sz="quarter" idx="1"/>
          </p:nvPr>
        </p:nvSpPr>
        <p:spPr>
          <a:xfrm>
            <a:off x="150247" y="1500825"/>
            <a:ext cx="6854890" cy="3657600"/>
          </a:xfrm>
        </p:spPr>
        <p:txBody>
          <a:bodyPr>
            <a:noAutofit/>
          </a:bodyPr>
          <a:lstStyle/>
          <a:p>
            <a:r>
              <a:rPr lang="en-US" dirty="0"/>
              <a:t>Can be from overuse (microtrauma)</a:t>
            </a:r>
          </a:p>
          <a:p>
            <a:pPr lvl="1"/>
            <a:r>
              <a:rPr lang="en-US" dirty="0"/>
              <a:t>Swimmers, gymnasts, volleyball, throwers</a:t>
            </a:r>
          </a:p>
          <a:p>
            <a:r>
              <a:rPr lang="en-US" dirty="0"/>
              <a:t>Associated with connective-tissue disorders</a:t>
            </a:r>
          </a:p>
          <a:p>
            <a:pPr lvl="1"/>
            <a:r>
              <a:rPr lang="en-US" dirty="0" err="1"/>
              <a:t>Marfan’s</a:t>
            </a:r>
            <a:r>
              <a:rPr lang="en-US" dirty="0"/>
              <a:t>, </a:t>
            </a:r>
            <a:r>
              <a:rPr lang="en-US" dirty="0" err="1"/>
              <a:t>Ehler</a:t>
            </a:r>
            <a:r>
              <a:rPr lang="en-US" dirty="0"/>
              <a:t>-Danlos</a:t>
            </a:r>
          </a:p>
          <a:p>
            <a:r>
              <a:rPr lang="en-US" dirty="0"/>
              <a:t>Will possess patulous inferior capsule and deficient rotator interval</a:t>
            </a:r>
          </a:p>
          <a:p>
            <a:r>
              <a:rPr lang="en-US" dirty="0"/>
              <a:t>Primary treatment is always non-operative</a:t>
            </a:r>
          </a:p>
          <a:p>
            <a:pPr lvl="1"/>
            <a:r>
              <a:rPr lang="en-US" dirty="0"/>
              <a:t>Dynamic strengthening</a:t>
            </a:r>
          </a:p>
          <a:p>
            <a:r>
              <a:rPr lang="en-US" dirty="0"/>
              <a:t>Surgical treatment reserved for patients who failed prolonged conservative management</a:t>
            </a:r>
          </a:p>
          <a:p>
            <a:pPr lvl="1"/>
            <a:r>
              <a:rPr lang="en-US" dirty="0"/>
              <a:t>Focus on the capsule</a:t>
            </a:r>
          </a:p>
          <a:p>
            <a:endParaRPr lang="en-US" dirty="0"/>
          </a:p>
          <a:p>
            <a:pPr lvl="1"/>
            <a:endParaRPr lang="en-US" dirty="0"/>
          </a:p>
        </p:txBody>
      </p:sp>
      <p:sp>
        <p:nvSpPr>
          <p:cNvPr id="38914" name="AutoShape 2" descr="data:image/jpeg;base64,/9j/4AAQSkZJRgABAQAAAQABAAD/2wCEAAkGBxAQEhUUEBQUEBQQFA8QFRQUFBAUDxAUFBQWFhQUFBUYHCggGBolHBQUITEhJSkrLi4uFx8zODMsNygtLisBCgoKBQUFDgUFDisZExkrKysrKysrKysrKysrKysrKysrKysrKysrKysrKysrKysrKysrKysrKysrKysrKysrK//AABEIAOQA3QMBIgACEQEDEQH/xAAbAAABBQEBAAAAAAAAAAAAAAAAAgMEBQYBB//EADUQAAIBAgUDAQcCBgIDAAAAAAABAgMRBAUSITFBUWFxBhMiMoGRsaHBQlLR4fDxFCMWU2L/xAAUAQEAAAAAAAAAAAAAAAAAAAAA/8QAFBEBAAAAAAAAAAAAAAAAAAAAAP/aAAwDAQACEQMRAD8A8pAAAAAAAAAAAAAAAAAAAAAAAAAAAAAAAAAAA6Bw6AAAAAAAABwAAAAAAAAAAAAAAAAAAAADoAcsFjoWALAFjtgOAd0itACAHFSYpUQGgsPrDi1hgItjuklrCCv+GwIWkNDLBYFilgJAVQAAAAHQOHQFKICQsOaQ0sBsB1QYr3QDB2x21joHEKT8AoilABNwQv3TOqmAmKFaUKUDqigEpCkhSSFxigG9IpRH1YdjOHb9AIqgxUYEv/k0lz+AWYUl/C/sA1GA4oMdhmFN9LfQnYd059UBAjFjiUvJYvCR5TuOQwjfCv8AQDCgB0ACx1HUgOJDiEpC0AWFIEhSiB1MUmziQuMQGp07jbg0TFEV7sCv3O6mTZYcalh2Axqfc6psU4hpA4pMVqFQotipUGgEqR0RpBALvYTKbBoLAJsCiLURyNF9dgG4xuS6MH0ClTXC6llRw9vVgGFnKPnw+Cyhms47aU+3IjC4Jtk6WW04Je+mqbleyb3a7gecnTh1AdR0AA6h6EAp0yTTgo+fwAmEB+EB2nV8L7D8JRfO3p+4DPub8q52OFT8fgmWpre914uOU3Sl1/sBWSotHYU7ly8NttZrji5FqYFr5f8AQERUWclRLfCYWK5TlZb+CfQpq2y/RJ/qBmqeBlLiL9ehYf8Aj8bJp3bt6fYtIuMtm7JX36/Yt8swuqL09N790BkqmUThytu63QxVwlkbZTS6CMRgqVVcWfddAMFVwd07crcr9JvXkkovazW/qvoY6eHep7Pl/kCHoFxpE5Ya3ImTS4AYtYb1DsxNOmBOy+n16svcJhU7dSNgMNZF3g6drWVwJuFoRgtT6b/Yxmb433lWUnu2/suiRpcyxG0o3tdNPuZGtNdAM6hSEoUAD9GmuX/sagiRHgBercciNwQ/ADsR2MQhFD8I26AcpoS4diTCGztZN8X8cibMBzC4qUPKNRlnu6kbtL4lb0M7QwylYtaEZU2tPHYCWsDpbT+67HVRaXNifCakk16PuOzodl1Ap61BfX6MnZNWdNer46P1FVKfTg7To226rr3AsKmEp1t4NQl1T3TE0csdN3nJWXRJu53DYZvjbyWVOOiPx/F9NwKbMZSSbS0xXwxXVt9WUUsLGMd93+prcXap0aS9CpxGWp8SW/ewGQxmEvvwVlSg0bStk0u8X5TuRauBhHaT+yAyPu7j0KJpVl+Hb4qX8afwT8LkdNbt38Pa3qAxlWXykot7Jpeo/mmLjRWiGz6v9iylV93TSSvLhLqZfNVCDbrT+L/1x3m79+wECdac27b3v6FPUqJOze62HsZmLltH4I9ly/V9SqqPcCOjoAA7TQ6uBFIehG6AVBD8EIpxHkgFwRIpvyNQiSIQAfjNW3s/yJ0J8bDtCkuvlnI07v1AkYKFt0W+F35IUaSSW3D6ehYYCnurf2ARVbhuvVruaHLGqkU+5T5nBKVvF/vuWWRy0prpLcCwng4v/NjtLDRXS4TqXewSrWAdlVjTXHBnMwz6V9tlvt1Gs6zJuTgpbLm3V9jO1ql9wJuIzKUur+5GeNn1ZCcwYFhDNJLr9iZg8wlUdmtV+9mUcINuy3b2NPgMGqUbfxP5n+y8AWmHw9BL+WXflXHv+K7N3WlbtkbDUdT34W/+zM+1GeubdOk7Qi7NrbU1+wCM5z5pyhQ2u96j+Z+I9kZmo231bfPVsXKT6i3Ui1srARJU+41JIeqsjuIEUVFCRcQHKZKpkRE6mroB+FHa6+vgVFCqCs7jrhfwByI/AQoD9KF7eQJFKFkPUKauhWi30sP4Wnv/AJ3AmUaN/r3LDCYff03YvA4CVry+FLduXYazHMopaKSv/wDXcCNmE1Ko36EzB7fYr8PG+73ZYUla9uX9/IFlQkrXfQr8bindpbXJ6j8H2KfF1OUBSYtu77vkgTJ+JirkR0wGHEVGA/Gmd0AT8jw3M30+GPr1ZeRp3GMDS0xiuy/V7stcJQv+gEDPpyp0NNP5q17vtFc/kwmIgo8bvqzee11TTGNvKMHXvJ2SvfoBX1WMRT54RNxWins/jn2XyxKytVcuf7AP16sVxuRZ1RMhuQHByIhDiA6ixwC1JrtuV6LHJ/nt3AmUojkh90bMQ0ByBPwe8l6kGKLDAxs78WTAlusruy4ZYZa5TkkrW3v4IFKne/mxZpqjRcns3sgHM7x9koQ9CsoU3y/W7IeFx6qSbnu2W9LS0AU12JtFWGKaXSw7Hz+gFlrvHsZvEz3ZfUlcosbTakwK+qIpxHWhUYgNabCoQuLkh6jAC8wVNytbqi7pQUVZdCJlVHRBX5/Ce6RMsBnPaKhKsmo/w/Fd8JdWzEZnjI0r06O74lU6vxHsjWe1mZKEXSp8yVpPwzzyotwI83cbaJChfg66Vv8ANgIzQ24kuohiwCIoWhMRaA6idlb/AOyPqQkTsqj/ANkfUDT4ukk2QKiLnMo2X+diokgOUolphYK3qV9JFrhYbAS8JSu0vJG9qcT8tNdC1wMdN32Rk8yre8qN/QCPS2afY0ODq6kihiWOX1rbdgLuC/Qfp/qMUHdDnD+wE2iV+a0upNoyFYulqi0BmlEdURUYDmkBhQ3LXKsNqld/LHf1fRECEdzR4Shogl15fqwJVF7nMxxPuqbl14XlhRW5Ve0te70riP5YGLzKbk23u27tlVVwj2lJWT6dWahYJJap7vpF9PLKvMN+QKfSkNzSHKisxqe3IDNUjMdrVCM5ALiKQlC0ApIssjjetErol37LU71vQDR5xzbwiosWWczvOXhldEByhEusLDYrMOty7pQtZALxlX3dGT7mOW/13NH7SVbQUe9v7megAtD0BlD0ALPA4yz3L+NNSSa38mUpoucmxemWl8PjwwLJKxJjuJqQ6iqQFRjKOmQy0XGPo3RVqmA5l1DVOK83+iNBLuV2UU92+y/LLGwDlP4U32TZnqcLtzn3vG/XyaOcLwafDW5n8yqWe3T9gKvHyRT1YOWyXG5c1oak5N6Ut23xEzWa5nr+Cn8MF95+X/QCJja0V8u7XXp9CsnO47MZkgGKjEDkkI0MBxC0JQpALiaj2MpXm32sZiJsPZSGmlKXfUwE46d5SfdtkeMv6jlV7jcQJ2CV2jR0ocFDlMfiNHUSUfoBlvaGrqqW7K/3K2KHsbPVUk/NvsJigEoegxDidgBKpEmHJEpslRYGly7Ee8jvytmSdNjPZdiNEvD2Zo4u6A5ON0VtWjZloojdSncDuWQsn9CYojeDhZP1JdKO/oByurQZnK9O929kuX0RpayurdzE+2GP93H3UHu+fCAzeeZo5vRDamnx/M+7KiR2oJhFv+oDUgVLvt+SW6aQzMCLWglwMj9UaaA4hcRMRcQFxNvl0dGG9Ul9/wDGYzCw1Tiu7RuMV8NKMe+/2QFTUBI5Ji6aAu8lp3/Qs83q6IvwhjJKXBF9qqyUWk+dgMzF3u/LHoEWnIkU2A8JewahQDlBkuJEgrEmnK4D1NGgy2tqjvytvsUVNE/LaumQF/A6oHKLHtIHaMefoSYKyGaaJADVaSim3wlc8qz+blWnJ76ndenRHpGf1bU7fzfgw2MwOta3xBv1kBnY4dvd7L8nJxsTq7/0Q6m4DMpiNNx107K72X5ImIxV/l2X6sDmI0x8shyqCpyuMgPoXEQhaAs8ip6qq8Gnzadml2j+Sn9laN5XLDNJ3m/WwEQk4ZXIseSdhVugNRlELR+n0Mx7U17yS9WarDfDSb8GCzmvqqvxsAzFi4zGFIXECTCQ9TkRUyRQAkoVCVhLORAn05krDuzT8lfTRNoAajBu6JiRVZXPYuIgdpR3HUJgKQFTmtPXO3SKVyizJpJrpujR5g7GWzNt8AZbFQtJoRUgqcdVTr8sesv7FrjYxowVSavJ/LDv5fgy2LryqScpO7f2XhAIxmIlUd3t2S4RFY80MyQCZDbHXAS4oBYuIABr/ZeNooRi/mfq/wAgADMSywC+JfQAA0WPdqDsed4h3nL1YAByI6gAB2BLogAD7FUkAASaSJ9FfsAAW2Wl5T4AAHkdiAAVWbP4SlpU1KTur2TdumyAAMTnleU6snJ9eOi9CmkAAJSOuNgABqY0AAf/2Q=="/>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8916" name="AutoShape 4" descr="data:image/jpeg;base64,/9j/4AAQSkZJRgABAQAAAQABAAD/2wCEAAkGBxQTEhQUEhQUFBUXGBQYFBgYFBcWFRcVFBcXFxUUFBgYHCggGBwlHBQUITEhJSkrLi4uFx8zODMsNygtLisBCgoKDgwNFhAPFDUgHxksNys4NzgrLy43KzIrKyssKysuKzc3ODcsKywrLDcrKysrMisrKysrKysrNysrLCsrLP/AABEIAKkBKgMBIgACEQEDEQH/xAAcAAADAQEBAQEBAAAAAAAAAAADBAUCAQYACAf/xAA7EAABAgQDBQYFAgUEAwAAAAABAAIDBBEhBTFBElFhcYEiMpGhsfAGE0LB0RTxFTNyguFSU2LCByOS/8QAFgEBAQEAAAAAAAAAAAAAAAAAAAIB/8QAGREBAAIDAAAAAAAAAAAAAAAAACFBARIi/9oADAMBAAIRAxEAPwD+JfIdu3Hoclpsu45DO/nT1WfmnfpTpousjuGRpanStVkq5fGA7d7ABPkQsvYQaEUKI6bccz5Ct7G/JCe6pqTUpJnWnF8uL5al1cK+XyD5fLoC0AgyAtALQC00IMbC78tHLFprEC4gla+Q7cn4UAnROwpY/wCkoIWwVoBejENn1tI6Lpw2C7J1OdkHnWtRA1V4uBuF2kEJGJAc3vAhAJrFtrVtq0gwugFEDVsMQCAKIGlEa1Fa1ByE07ymmg7yuwYSahQC40HUoAwy7SqowAWgmpr7yRIMADLxTIZbJBiUea5lNRA/NpJ9VhkHgjtFNCgHAmHC9T5qg2dJ103/AHQmxmmzh4iqO2XYaU8qoGZPtEVeQiTslEB7MQ7J3EokPDiDmNmljXT36IsPtPDRfIBBNxHDohgkiK8Go8PFefMi7/ed4j8r+j4xKtZBcMyKVK8Q6le6g/jwXVwLqDi/umPMxBjoYkJSWiQflQ6lzYQO3eo7T2mlNnTVfwte7+LPjKs5Lx5OM4thwoQcO21pe0v2mOaaVsQCUA//ACpLQmR4Oy2HDjmEDNMhfy2xDTKlqntdADrfxC9P8fTsrMRmTEq41itDo8MtcNiKKVubGvDUE6rzTWoOALQatALQCDNF0Baou0QfALVEVkq/PZNOSK2Sf/pKATXWWg4pk4bEpXYd4H8IGxTMFBoR3aEosOdityeUFqKGoKMv8QxG2e1kQcRQ+IVaVmZSPQO/9L+OVea80YS58lB7CPg0SF2mODm80qIjXdl4vvokMJxR8Pslx2eOStdiJlYoIs7g2sP/AApJhkGhFF7NkIt4hdiykOIO0KFB5FjSjMglVpnA3Nuw7Q80n8sg3BB3FB9Dl0T5F1tiO1qDcCDWw/ZOBlBRq1LQdlvE5/YJ6Wki45U5oFIEDUrEacANGCpVCbhDu3O/Tosw4IaMgOiBFsOK7etsgRBmXDxTH6l2lUeVnH/uLeCBZheNdrgU7JRhtXta4Wor2k1LQOVl1sq12RP38UFQTIOWlui4ya2HB3GqVgt2XAbRpxFE/NSAiDs55oKuKYlBLC4v7Lh2hQ2t/heBfPMJJ29To78J7EcOeGdp4bfmpP6Fv+55IP5cF1cC6g4vl8tMCDrWrYC6ERjUGWtRAxba1EaxALZVbCpP6qVPkkPlqhCj2ArSgCCkA47vJGZDOpaOoUtruKOwV/dBUhTTWfUTyyWXxobjdoSjZeq0IBCBgy8I/SPBBi4ZDOQ2eRWmsIRm1QS4+HublceaBsK0SQsvl2v4FBLENFhbTbg9NEeJJubpUb1lp3oKcniIyPmntkOFioAhVRpeK5psbbkF2CwhMPhMeKOaD6pKVxJps6yfhw9ru3QIxsCabw3U4FCgYNE2htDs52uvQQpRwvmfRUZKE+hseelEENgAsBROFuwzacQ3n9hmrHyK/QP6j9go+OwGbOZrqQa+qCLM4qyH3W7Tt7rDnQX81Fm8YivPepwaKBOx8Lrk/wAQk3YLE0oUCf6p9e87xTEOeeMnHxXGYTFr3fMI0TCYo+k+IQMQsWdatD5KpIz7Tnb0UX+ExKVIp4JmFIOA0QeolmhxpZ1cjUKrBli2tT0C8bJvdDNN+XBeqlYupNf8oBTcI2oLVPoUL+AxNA2ml9FRiTTACHcRnlUZo8KYoAARSgp2h+UH5vC+XwXQEHzQitC40IrGoOtaisavmNTENiDjGIrWLbGIoagwGI8KUJ4JqSla3Pviq8CTG+qCVCwsHMlEOEDQleigwWDP1TH6Jjh2TQ8boPIvlHsv6IkCcI71x5r0ESVLTQj7hKuwsPdUCm9AaTktsbVQB5+CdgYW0nM9KJaE/ZdbLUL0EgatqNcuSDh+GIO95te/2ASkXDITMvNWWgubStHDLikXuiAkObXmKoJBYNVOnZAV9CvR/pq5wjzFkWDhrSdajeEHjjh8QZNLhwCYlsLcc6DnmvZOgsFjEZyrdce2GRShdyp9kHnG4ZCb33Fx3NHsKjLO+UKsYAf+R2iOmVU3ClIZ7Ra4UNhXXflovv0YJz8Qg1Bxl310A4AD0VaXmw8DKi8/Fgt6ep3rhBF8hogrYtOhvZaaE3J3D36KHG2nNIArmlnTfaJf2qnyGQVGVmwe6ghGC/W3NdbDA1J6qrNwmXJPOl78gknkU7LS7wCDUDYrcV9ESYiA6CnCyT+YRfYHitCYbWhBHJA9Clg5ooURsnci/gsQ5tgGvgmBPsA71KoFZ6VqABkDnrZP4W0Go260zBF1mHMMd9Qy3osjL7TxSlbjmCLfZAXEsPeYZ2KHLn1UQYBH/wCP/wBL1seCfl0AJIpyQocN1B2BkNQg/OqIxqwwIrQg00JhjViG1Mw2IOsamYbFljE1CYg+YxEhQqkAakBEDU3h8PtVOQ+/soGmtpYZD3VMwgvnw7o0KHRBxrSiMqEVrUQQtyAkN1Qa7kzJwaITGW5kfkqmyHZBGmZejzuKcwQlr9k901pwRJuHcFda2l0Ft8RoKOyYtU5C/RSZY1uUric6e6MtUDM/8SPqWsAA0oLqPMYhEfm48kuGkkrYh0QDbUo8GGSQB14DUokKFRUJOXtWl3eiDQmDloBQA3yRXvts0/qPDcjy8nS5505KbOPJr57kGojm6JWZJoSTQDU2CAZsNs3tHfp03pKail13EkhBh8ywd0bR3mzfDMoMaYc4AE0HCwQvlOOQJWoco852QcbGIsCViNFeBUGtM1QgYc2t3HwRpuWboEEyXxU07Ta8k+yKyIezna2q5Al27k5sUFrcUCcSFcVFFmNAB1KqSkXao152gN4r5qqyUhm4Asg8rDk3F1G6ZndzVfCm0IAORz1sqT4YuABfduQIUoGurUg8MkHo2PAhna4J1kSHQUc2lB9QSMCW2oWda8KeKlvwl9TQj30QfnuHqjw2oMEZpyA1AVjUzDYsQ2pqGxB1rE1BYssYmoLUHC1N4e25HCvh7KHspzDGdvoUFSFCq3iPRbYxGhw6LWygGGLbYaMyGt/LogwxlXDgrEk2ooUjJQqmmuiqw27AqUE2aG0+g3+/RGMLJagQL1TDm0zzQLZBSp1pJqFaitU6LDQKwYSOyCiQmplkGuSAAgVsM1ZhwKWCHAg7NN9blOl2zpV2g3cSgXnIghw3Od0GpK8XOTD4rqAW3BenxKHt1Dj+SVJhtAs0e+KBSWw8/VQcMyjzEu1osKk70y7Zb3iBw1SeIT1AA0dcz+EAnNJFx9kMuaBSo6XUyajudmfErPzaUKCgZ5rTYH0W4eJ1bTYbfKtSsy8Jr6Em6N+lzsABkSaIJceceHUsOACYbOP2aGhqtxcPJINRzzRoMgBWr/AUHFAGXn6A1bQjcVRlMVaSAQ4aaJaYk20oCB9+aLJ4bsgE031QUIU4wnvU52VGGQSKGvVRIsreoGa7Jue1wGV0HuYUMNhihrn+UsYg3LksdPeSdEiTemaD8uywz6KhBakpIZ9PuqcFqAsJqahtQ4bU1Dag2xqahMQ4bEywIPqKjgkKrydzfVIEK9gEDsOcdTToEDbmoYF0aIVyE1AWEEe2o81qBBWpl4YK+A3lACZmdgWAB0pmuymKbVogvwtVTTVxqbn3ZbZB3IPQtmRpZZiJWRvnmqDmVCDDW1SczDuVSlgsTsKqBCXYqMvBoNo65flLQINXAcf3VMXIA5DkgEQQK5k90fcogAaCcydURwuUCeiNYO1noPygQiMrdxoN/wCN6lT0f/aFN+8/hEjxi836AacAFlskdbBBFMS91iYaTQCvvivQmSZTIE78yps9BdWhFvJBHMnUjacByuiiRbTU+9yK2Ixpuangsxp8NBDRnvQYo4EAC2i7Ha6l3U5n7JF+IuNRUgcLJb5iCpAjAWJJ9AivjsbevmpQigWR3wWkILDXtcBQil+iNLzN6A8lElmEMJ92/ZIfPc11QTZB72VitcKGxH3ViTk2uoXNBplvHVeHw3FiSGltd9M+a99h0duxY2y4oCyravpelaHerzSaKVLwG7RcHai3JNh/FB+WsOHe/t+6qwWqbhQ739v3VeCEBoTU3DagwwnIYQbY1MMCwxqI40CDGtl7CDB2IbG8Lrz3w/K7cWpybc89F6CaiXQBfdMwIaUY+6pyrbVQGFvuok3MbbuAyTmJR6DZGZz5JCGxAxChplrEGCnGBBgNpcWVGTjVzzSwYtMFDVBTcxZcKpiCdpoKFsIBy0PtE8PW35TsCHs31XJFmZ96phgvU5IFgQwbRz0H3UKYYYhJPj+FYmW2JdvoBySTr2HS3kgTDQ3Svqvi0uFa0G82H+V2YitZbvO3fSOe9R5iK9zrmvDTkNyBx821tm33k5dApeJxXOoC6xHTwXzYDjkPGyHMSt6E1puQTIkG1qDqgxZV50rxVZkJoyHjddc4/sggmVfejSstgPHVehD6jKvSqGZZpsQRu9lBDbKuJyHinochEIOQrrVNtknA53CYmZdwGR3oFIEu4Ag0O6m9L4hhhqm5clr2mm+vmqscB126cECmB4cWnaItRVpSKS80yy6okkDsZ28E1Bk25AUJvnbruQWMHNjW+9VFIwqBUZngOS9A1lsig/K2Diz/AO3/ALKzBapGCCz/AO3/ALK3CCA8IJqGECGE1DCArWrj3LTjQImGS3zYjRpmeQz/AAg9Dgct8uDU5uueuXkuTDqlNTsWlhokaoDykJU4rtlqXkIdShY1H+ka26IJwiF7y465ck/CYl5dibYEBNhHhMWId0ZgQFaET5dkJuaYrZAfD4mbfBNvYp0r3laaKkHr4IOQ20FPfFE2FlralFcKu5IJ2KMNt2u4KFMT4u2H1dv5K1jMao2BrmpUphwab5+XRAvAkS7Og55r58oG5C+8qnEdopk5MBAJ7K5qTMPaDc/m3BGm8QIFrZ81Eca39UD7pxtKAA61SUWa89y46BbNLvh0QfRnRKWc4A8UqWkm5POqa26Hhaq0C1ArDcNqhrzr5pnacMto14nNGZDaDfxotmYIc0AUFtEBpODE2g54PqE2ZjZNqEcr8lj9bUbNKb6+qzBhl4tZBcko7TDbWoPkqcuL34qHCk3OAoRYBX5GV7OdvNBaw+FsAE8+pVdsQUUmG40odEdpO9B+ZMBHZfzHoVahtUj4fHYf/UPQq1DCAsMJpiXYi1QaivXofhuBssLyLnLkF5+VgGI8N3m/LVeyc0MYGhAlMuX0tDqUN5qVTw6BUiyB6GNhhK8/EftvJ6BUsemtloYMykZaEgYgtTLYazBhptjEH0Ji3s6o0Ni25qAbAjBiwxqYDUA4DbqzJ3r7zU2G1VMN1PDzQbI0WIjtmu9H2bpadbQOPggQiQr11WSAGkusPU8ExLsqKnIeak4tNbVhkMkCWITB+nK/NRnRHVpdOPrWgW34eXntUbx1QRZ+IBTKpz3JGC57j2QSPJX5iTANQAab6JYMBNqoEmSZ1dTz6Lf6AVrdx52TT4Rpu5miWdHaPrpyugzEl2g5XWXwhuHLcifxKFqHO8Astxpgu2E083EoPpMAmjhXcrkDD2m7m1JoR9uq84ccO0NmHDzvY/lXJTHnEgFjaHdUZ9UB/wCFjaqbj3Zdjw2tFMq5UVmVe1wo7s3371OxWXa1wG1y4oO4ay1h74K9Ksyrb3qosgwigN9y9HJXtusgM03AyrqmwxcZDBoONUV0G+aD8v8Aw93X/wBQ9CrLXKN8P9x/MeiqNQNMcTkj7KxC0RHIPQfDUl9Z1y5KhOxLomEfyhyScxmg+l21K9BBaIbC42UPD8xz/KsY1/J6IPLOjGLHJzAVmFDoomB953RXoaBmE1NMagQU2xBuG1cKIz7LhQca26O1D3IrEG4YVGUsAN6QZkn4ebUDLBqhzcLaHqjjLqsRe4UEHEI2gs1vmVLbLl13dkeqbj/ddnsggWMMDuj8oWwTe62zRdmO45BDnYzW1vtcAp36wg2AGdsyuTP3/KCc+hQCmHk516+tEnMwjvHTemo2R6JY5jn+UAmwzTJfPba9uSMNeSw7Ie9UB8PlyTlX3qvUwJSgyA5aKVgveHNemh5FAnMGjTtHkMl52aiOeQNp3ZsLnzKtY1meQU2U+59EFvAXObQPJOVF7CQiUFCMzZeSwz+Y1esh6dUDsFx2t6c2OfikpbP3uVMIP//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08B61326-33E5-4CCA-9CEA-47E2946EE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6166" y="1546814"/>
            <a:ext cx="1656787" cy="1721080"/>
          </a:xfrm>
          <a:prstGeom prst="rect">
            <a:avLst/>
          </a:prstGeom>
        </p:spPr>
      </p:pic>
      <p:pic>
        <p:nvPicPr>
          <p:cNvPr id="8" name="Picture 7">
            <a:extLst>
              <a:ext uri="{FF2B5EF4-FFF2-40B4-BE49-F238E27FC236}">
                <a16:creationId xmlns:a16="http://schemas.microsoft.com/office/drawing/2014/main" id="{458400B5-13CF-4383-B598-15F65C328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2952" y="1527243"/>
            <a:ext cx="3328801" cy="1740652"/>
          </a:xfrm>
          <a:prstGeom prst="rect">
            <a:avLst/>
          </a:prstGeom>
        </p:spPr>
      </p:pic>
      <p:pic>
        <p:nvPicPr>
          <p:cNvPr id="12" name="Picture 11">
            <a:extLst>
              <a:ext uri="{FF2B5EF4-FFF2-40B4-BE49-F238E27FC236}">
                <a16:creationId xmlns:a16="http://schemas.microsoft.com/office/drawing/2014/main" id="{9E0C5FDE-B087-4D7B-AF31-E660EEA1A4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6166" y="4997185"/>
            <a:ext cx="3899358" cy="1825786"/>
          </a:xfrm>
          <a:prstGeom prst="rect">
            <a:avLst/>
          </a:prstGeom>
        </p:spPr>
      </p:pic>
      <p:pic>
        <p:nvPicPr>
          <p:cNvPr id="10" name="Picture 9">
            <a:extLst>
              <a:ext uri="{FF2B5EF4-FFF2-40B4-BE49-F238E27FC236}">
                <a16:creationId xmlns:a16="http://schemas.microsoft.com/office/drawing/2014/main" id="{10DDF759-F5A6-471C-B91C-F57F5E7E1B81}"/>
              </a:ext>
            </a:extLst>
          </p:cNvPr>
          <p:cNvPicPr>
            <a:picLocks noChangeAspect="1"/>
          </p:cNvPicPr>
          <p:nvPr/>
        </p:nvPicPr>
        <p:blipFill rotWithShape="1">
          <a:blip r:embed="rId5">
            <a:extLst>
              <a:ext uri="{28A0092B-C50C-407E-A947-70E740481C1C}">
                <a14:useLocalDpi xmlns:a14="http://schemas.microsoft.com/office/drawing/2010/main" val="0"/>
              </a:ext>
            </a:extLst>
          </a:blip>
          <a:srcRect b="13567"/>
          <a:stretch/>
        </p:blipFill>
        <p:spPr>
          <a:xfrm>
            <a:off x="9298123" y="3267894"/>
            <a:ext cx="1713853" cy="1792696"/>
          </a:xfrm>
          <a:prstGeom prst="rect">
            <a:avLst/>
          </a:prstGeom>
        </p:spPr>
      </p:pic>
      <p:pic>
        <p:nvPicPr>
          <p:cNvPr id="16" name="Picture 15">
            <a:extLst>
              <a:ext uri="{FF2B5EF4-FFF2-40B4-BE49-F238E27FC236}">
                <a16:creationId xmlns:a16="http://schemas.microsoft.com/office/drawing/2014/main" id="{FAEE26E8-7375-4B73-A85F-FAB0147630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61589" y="3267894"/>
            <a:ext cx="2288746" cy="1740652"/>
          </a:xfrm>
          <a:prstGeom prst="rect">
            <a:avLst/>
          </a:prstGeom>
        </p:spPr>
      </p:pic>
    </p:spTree>
    <p:extLst>
      <p:ext uri="{BB962C8B-B14F-4D97-AF65-F5344CB8AC3E}">
        <p14:creationId xmlns:p14="http://schemas.microsoft.com/office/powerpoint/2010/main" val="8878489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 y="2670580"/>
            <a:ext cx="10515600" cy="1325563"/>
          </a:xfrm>
        </p:spPr>
        <p:txBody>
          <a:bodyPr/>
          <a:lstStyle/>
          <a:p>
            <a:pPr algn="ctr"/>
            <a:r>
              <a:rPr lang="en-US" b="1" dirty="0"/>
              <a:t>Non-operative and post-operative rehab will essentially follow similar principles</a:t>
            </a:r>
          </a:p>
        </p:txBody>
      </p:sp>
    </p:spTree>
    <p:extLst>
      <p:ext uri="{BB962C8B-B14F-4D97-AF65-F5344CB8AC3E}">
        <p14:creationId xmlns:p14="http://schemas.microsoft.com/office/powerpoint/2010/main" val="1573184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5A04E7-85EA-41B3-AEB0-C481DAAC7688}"/>
              </a:ext>
            </a:extLst>
          </p:cNvPr>
          <p:cNvSpPr>
            <a:spLocks noGrp="1"/>
          </p:cNvSpPr>
          <p:nvPr>
            <p:ph idx="1"/>
          </p:nvPr>
        </p:nvSpPr>
        <p:spPr>
          <a:xfrm>
            <a:off x="838197" y="1655512"/>
            <a:ext cx="10515600" cy="4351338"/>
          </a:xfrm>
        </p:spPr>
        <p:txBody>
          <a:bodyPr>
            <a:normAutofit fontScale="92500" lnSpcReduction="10000"/>
          </a:bodyPr>
          <a:lstStyle/>
          <a:p>
            <a:pPr marL="0" indent="0" algn="ctr">
              <a:buNone/>
            </a:pPr>
            <a:r>
              <a:rPr lang="en-US" dirty="0"/>
              <a:t>Case Report: IV Drug Abuser with 10 trigger fingers and how it cured their addiction</a:t>
            </a:r>
          </a:p>
          <a:p>
            <a:pPr marL="0" indent="0" algn="ctr">
              <a:buNone/>
            </a:pPr>
            <a:endParaRPr lang="en-US" dirty="0"/>
          </a:p>
          <a:p>
            <a:pPr marL="0" indent="0" algn="ctr">
              <a:buNone/>
            </a:pPr>
            <a:r>
              <a:rPr lang="en-US" dirty="0"/>
              <a:t>Correlation of a Physician’s Beard with Patient Respect</a:t>
            </a:r>
          </a:p>
          <a:p>
            <a:pPr marL="0" indent="0" algn="ctr">
              <a:buNone/>
            </a:pPr>
            <a:endParaRPr lang="en-US" dirty="0"/>
          </a:p>
          <a:p>
            <a:pPr marL="0" indent="0" algn="ctr">
              <a:buNone/>
            </a:pPr>
            <a:r>
              <a:rPr lang="en-US" dirty="0"/>
              <a:t>Lie Detectors: A Worker’s Compensation Adjuster’s Best Friend?</a:t>
            </a:r>
          </a:p>
          <a:p>
            <a:pPr marL="0" indent="0" algn="ctr">
              <a:buNone/>
            </a:pPr>
            <a:endParaRPr lang="en-US" dirty="0"/>
          </a:p>
          <a:p>
            <a:pPr marL="0" indent="0" algn="ctr">
              <a:buNone/>
            </a:pPr>
            <a:r>
              <a:rPr lang="en-US" dirty="0"/>
              <a:t>Hoverboard injuries in the Villages: An Epidemic?</a:t>
            </a:r>
          </a:p>
          <a:p>
            <a:pPr marL="0" indent="0" algn="ctr">
              <a:buNone/>
            </a:pPr>
            <a:endParaRPr lang="en-US" dirty="0"/>
          </a:p>
          <a:p>
            <a:pPr marL="0" indent="0" algn="ctr">
              <a:buNone/>
            </a:pPr>
            <a:r>
              <a:rPr lang="en-US" dirty="0"/>
              <a:t>Shoulder Instability and the Therapist’s Role</a:t>
            </a:r>
          </a:p>
          <a:p>
            <a:pPr marL="0" indent="0" algn="ctr">
              <a:buNone/>
            </a:pPr>
            <a:endParaRPr lang="en-US" dirty="0"/>
          </a:p>
          <a:p>
            <a:pPr marL="0" indent="0" algn="ctr">
              <a:buNone/>
            </a:pPr>
            <a:endParaRPr lang="en-US" dirty="0"/>
          </a:p>
        </p:txBody>
      </p:sp>
      <p:sp>
        <p:nvSpPr>
          <p:cNvPr id="4" name="Title 1">
            <a:extLst>
              <a:ext uri="{FF2B5EF4-FFF2-40B4-BE49-F238E27FC236}">
                <a16:creationId xmlns:a16="http://schemas.microsoft.com/office/drawing/2014/main" id="{AFDFFD2E-C186-4837-A491-922C4DBFAB9D}"/>
              </a:ext>
            </a:extLst>
          </p:cNvPr>
          <p:cNvSpPr>
            <a:spLocks noGrp="1"/>
          </p:cNvSpPr>
          <p:nvPr>
            <p:ph type="title"/>
          </p:nvPr>
        </p:nvSpPr>
        <p:spPr>
          <a:xfrm>
            <a:off x="838197" y="329949"/>
            <a:ext cx="10515600" cy="1325563"/>
          </a:xfrm>
        </p:spPr>
        <p:txBody>
          <a:bodyPr/>
          <a:lstStyle/>
          <a:p>
            <a:pPr algn="ctr"/>
            <a:r>
              <a:rPr lang="en-US" b="1" dirty="0"/>
              <a:t>Potential Subjects to Discuss</a:t>
            </a:r>
          </a:p>
        </p:txBody>
      </p:sp>
      <p:sp>
        <p:nvSpPr>
          <p:cNvPr id="5" name="Rectangle: Rounded Corners 4">
            <a:extLst>
              <a:ext uri="{FF2B5EF4-FFF2-40B4-BE49-F238E27FC236}">
                <a16:creationId xmlns:a16="http://schemas.microsoft.com/office/drawing/2014/main" id="{4337D34E-E843-481B-9C3F-992115710FA5}"/>
              </a:ext>
            </a:extLst>
          </p:cNvPr>
          <p:cNvSpPr/>
          <p:nvPr/>
        </p:nvSpPr>
        <p:spPr>
          <a:xfrm>
            <a:off x="3038168" y="5449078"/>
            <a:ext cx="6091084" cy="503853"/>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435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Rehabilitation</a:t>
            </a:r>
          </a:p>
        </p:txBody>
      </p:sp>
      <p:sp>
        <p:nvSpPr>
          <p:cNvPr id="3" name="Content Placeholder 2"/>
          <p:cNvSpPr>
            <a:spLocks noGrp="1"/>
          </p:cNvSpPr>
          <p:nvPr>
            <p:ph idx="1"/>
          </p:nvPr>
        </p:nvSpPr>
        <p:spPr/>
        <p:txBody>
          <a:bodyPr>
            <a:normAutofit/>
          </a:bodyPr>
          <a:lstStyle/>
          <a:p>
            <a:r>
              <a:rPr lang="en-US" dirty="0"/>
              <a:t>No scientific studies available to support one specific rehab regimen in preference to another</a:t>
            </a:r>
          </a:p>
          <a:p>
            <a:r>
              <a:rPr lang="en-US" dirty="0"/>
              <a:t>Key to pain-free shoulder function for sporting activities is functional stability or a balance between stabilizers of the shoulder and forces applied  to the shoulder</a:t>
            </a:r>
          </a:p>
          <a:p>
            <a:r>
              <a:rPr lang="en-US" dirty="0"/>
              <a:t>Rehab should aim to optimize the performance of the dynamic stabilizers</a:t>
            </a:r>
          </a:p>
          <a:p>
            <a:r>
              <a:rPr lang="en-US" dirty="0"/>
              <a:t>Post-operatively, key is initial protection of repaired structures, followed by introduction of sequential strengthening/stabilization exercises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The Basics</a:t>
            </a:r>
          </a:p>
        </p:txBody>
      </p:sp>
      <p:sp>
        <p:nvSpPr>
          <p:cNvPr id="3" name="Content Placeholder 2"/>
          <p:cNvSpPr>
            <a:spLocks noGrp="1"/>
          </p:cNvSpPr>
          <p:nvPr>
            <p:ph idx="1"/>
          </p:nvPr>
        </p:nvSpPr>
        <p:spPr/>
        <p:txBody>
          <a:bodyPr>
            <a:normAutofit/>
          </a:bodyPr>
          <a:lstStyle/>
          <a:p>
            <a:r>
              <a:rPr lang="en-US" dirty="0"/>
              <a:t>If it popped out the front, don’t abduct/externally rotate the arm</a:t>
            </a:r>
          </a:p>
          <a:p>
            <a:endParaRPr lang="en-US" dirty="0"/>
          </a:p>
          <a:p>
            <a:r>
              <a:rPr lang="en-US" dirty="0"/>
              <a:t>If it popped out the back, don’t adduct/internally rotate the arm</a:t>
            </a:r>
          </a:p>
          <a:p>
            <a:pPr lvl="1">
              <a:buNone/>
            </a:pPr>
            <a:endParaRPr lang="en-US" dirty="0">
              <a:solidFill>
                <a:schemeClr val="tx1"/>
              </a:solidFill>
            </a:endParaRPr>
          </a:p>
          <a:p>
            <a:pPr lvl="1"/>
            <a:endParaRPr lang="en-US" dirty="0">
              <a:solidFill>
                <a:schemeClr val="tx1"/>
              </a:solidFill>
            </a:endParaRPr>
          </a:p>
        </p:txBody>
      </p:sp>
    </p:spTree>
    <p:extLst>
      <p:ext uri="{BB962C8B-B14F-4D97-AF65-F5344CB8AC3E}">
        <p14:creationId xmlns:p14="http://schemas.microsoft.com/office/powerpoint/2010/main" val="36248887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Rehabilitation</a:t>
            </a:r>
          </a:p>
        </p:txBody>
      </p:sp>
      <p:sp>
        <p:nvSpPr>
          <p:cNvPr id="3" name="Content Placeholder 2"/>
          <p:cNvSpPr>
            <a:spLocks noGrp="1"/>
          </p:cNvSpPr>
          <p:nvPr>
            <p:ph idx="1"/>
          </p:nvPr>
        </p:nvSpPr>
        <p:spPr/>
        <p:txBody>
          <a:bodyPr>
            <a:normAutofit fontScale="92500"/>
          </a:bodyPr>
          <a:lstStyle/>
          <a:p>
            <a:r>
              <a:rPr lang="en-US" dirty="0"/>
              <a:t>Dynamic compression—1</a:t>
            </a:r>
            <a:r>
              <a:rPr lang="en-US" baseline="30000" dirty="0"/>
              <a:t>st</a:t>
            </a:r>
            <a:r>
              <a:rPr lang="en-US" dirty="0"/>
              <a:t> mechanism of functional stability</a:t>
            </a:r>
          </a:p>
          <a:p>
            <a:pPr lvl="1"/>
            <a:r>
              <a:rPr lang="en-US" dirty="0">
                <a:solidFill>
                  <a:schemeClr val="tx1"/>
                </a:solidFill>
              </a:rPr>
              <a:t>Subscapularis co-contracts with infraspinatus and teres minor to center and compress humeral head into glenoid fossa</a:t>
            </a:r>
          </a:p>
          <a:p>
            <a:pPr lvl="1"/>
            <a:r>
              <a:rPr lang="en-US" dirty="0">
                <a:solidFill>
                  <a:schemeClr val="tx1"/>
                </a:solidFill>
              </a:rPr>
              <a:t>Interior fibers of rotator cuff co-contract with anterior deltoid to help keep head centered on glenoid</a:t>
            </a:r>
          </a:p>
          <a:p>
            <a:r>
              <a:rPr lang="en-US" dirty="0"/>
              <a:t>Dynamic ligament tension—2</a:t>
            </a:r>
            <a:r>
              <a:rPr lang="en-US" baseline="30000" dirty="0"/>
              <a:t>nd</a:t>
            </a:r>
            <a:r>
              <a:rPr lang="en-US" dirty="0"/>
              <a:t> mechanism of functional stability</a:t>
            </a:r>
          </a:p>
          <a:p>
            <a:pPr marL="630936" lvl="2" indent="-256032">
              <a:buClr>
                <a:schemeClr val="accent3"/>
              </a:buClr>
              <a:buFont typeface="Georgia"/>
              <a:buChar char="•"/>
            </a:pPr>
            <a:r>
              <a:rPr lang="en-US" dirty="0"/>
              <a:t>Rotator cuff tendons blend with shoulder capsule at their point of insertion and serve to tighten capsule on contraction </a:t>
            </a:r>
          </a:p>
          <a:p>
            <a:r>
              <a:rPr lang="en-US" dirty="0"/>
              <a:t>Reactive neuromuscular control—3</a:t>
            </a:r>
            <a:r>
              <a:rPr lang="en-US" baseline="30000" dirty="0"/>
              <a:t>rd</a:t>
            </a:r>
            <a:r>
              <a:rPr lang="en-US" dirty="0"/>
              <a:t> mechanism of functional stability</a:t>
            </a:r>
          </a:p>
          <a:p>
            <a:pPr lvl="1"/>
            <a:r>
              <a:rPr lang="en-US" dirty="0"/>
              <a:t>Involves exercising the unstable shoulder in positions that maximally challenge dynamic stabilizers</a:t>
            </a:r>
          </a:p>
          <a:p>
            <a:pPr lvl="2"/>
            <a:r>
              <a:rPr lang="en-US" dirty="0"/>
              <a:t>Plyometrics helps to retrain neuromuscular control</a:t>
            </a:r>
            <a:endParaRPr lang="en-US" dirty="0">
              <a:solidFill>
                <a:schemeClr val="tx1"/>
              </a:solidFill>
            </a:endParaRPr>
          </a:p>
          <a:p>
            <a:pPr lvl="1">
              <a:buNone/>
            </a:pPr>
            <a:endParaRPr lang="en-US" dirty="0">
              <a:solidFill>
                <a:schemeClr val="tx1"/>
              </a:solidFill>
            </a:endParaRPr>
          </a:p>
          <a:p>
            <a:pPr lvl="1"/>
            <a:endParaRPr lang="en-US" dirty="0">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45DE6-D1D6-4545-8667-99AF32F13D8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BE2AFEB-EBD1-4AA3-9D2A-B155152506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61502" y="1531279"/>
            <a:ext cx="6468996" cy="4774167"/>
          </a:xfrm>
        </p:spPr>
      </p:pic>
    </p:spTree>
    <p:extLst>
      <p:ext uri="{BB962C8B-B14F-4D97-AF65-F5344CB8AC3E}">
        <p14:creationId xmlns:p14="http://schemas.microsoft.com/office/powerpoint/2010/main" val="3833279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Exercises</a:t>
            </a:r>
          </a:p>
        </p:txBody>
      </p:sp>
      <p:sp>
        <p:nvSpPr>
          <p:cNvPr id="3" name="Content Placeholder 2"/>
          <p:cNvSpPr>
            <a:spLocks noGrp="1"/>
          </p:cNvSpPr>
          <p:nvPr>
            <p:ph idx="1"/>
          </p:nvPr>
        </p:nvSpPr>
        <p:spPr/>
        <p:txBody>
          <a:bodyPr/>
          <a:lstStyle/>
          <a:p>
            <a:r>
              <a:rPr lang="en-US" dirty="0" err="1"/>
              <a:t>Subscapularis</a:t>
            </a:r>
            <a:endParaRPr lang="en-US" dirty="0"/>
          </a:p>
          <a:p>
            <a:pPr lvl="1"/>
            <a:r>
              <a:rPr lang="en-US" dirty="0">
                <a:solidFill>
                  <a:schemeClr val="tx1"/>
                </a:solidFill>
              </a:rPr>
              <a:t>Internal rotation activities</a:t>
            </a:r>
          </a:p>
          <a:p>
            <a:pPr lvl="2"/>
            <a:r>
              <a:rPr lang="en-US" dirty="0">
                <a:solidFill>
                  <a:schemeClr val="tx1"/>
                </a:solidFill>
              </a:rPr>
              <a:t>Isometric against wall, side-lying, prone, standing</a:t>
            </a:r>
          </a:p>
          <a:p>
            <a:r>
              <a:rPr lang="en-US" dirty="0" err="1"/>
              <a:t>Infraspinatus</a:t>
            </a:r>
            <a:endParaRPr lang="en-US" dirty="0"/>
          </a:p>
          <a:p>
            <a:pPr lvl="1"/>
            <a:r>
              <a:rPr lang="en-US" dirty="0">
                <a:solidFill>
                  <a:schemeClr val="tx1"/>
                </a:solidFill>
              </a:rPr>
              <a:t>External rotation activities</a:t>
            </a:r>
          </a:p>
          <a:p>
            <a:pPr lvl="2"/>
            <a:r>
              <a:rPr lang="en-US" dirty="0">
                <a:solidFill>
                  <a:schemeClr val="tx1"/>
                </a:solidFill>
              </a:rPr>
              <a:t>Isometric against wall, side-lying, prone, standing</a:t>
            </a:r>
          </a:p>
          <a:p>
            <a:r>
              <a:rPr lang="en-US" dirty="0" err="1"/>
              <a:t>Teres</a:t>
            </a:r>
            <a:r>
              <a:rPr lang="en-US" dirty="0"/>
              <a:t> Minor</a:t>
            </a:r>
          </a:p>
          <a:p>
            <a:pPr lvl="1"/>
            <a:r>
              <a:rPr lang="en-US" dirty="0">
                <a:solidFill>
                  <a:schemeClr val="tx1"/>
                </a:solidFill>
              </a:rPr>
              <a:t>External rotation activities</a:t>
            </a:r>
          </a:p>
          <a:p>
            <a:pPr lvl="2"/>
            <a:r>
              <a:rPr lang="en-US" dirty="0">
                <a:solidFill>
                  <a:schemeClr val="tx1"/>
                </a:solidFill>
              </a:rPr>
              <a:t>Isometric against wall, side-lying, prone, standing</a:t>
            </a:r>
          </a:p>
          <a:p>
            <a:pPr lvl="1"/>
            <a:endParaRPr lang="en-US" dirty="0"/>
          </a:p>
        </p:txBody>
      </p:sp>
      <p:pic>
        <p:nvPicPr>
          <p:cNvPr id="6" name="Picture 5">
            <a:extLst>
              <a:ext uri="{FF2B5EF4-FFF2-40B4-BE49-F238E27FC236}">
                <a16:creationId xmlns:a16="http://schemas.microsoft.com/office/drawing/2014/main" id="{9359617C-6AE0-4B4A-B97F-483DB85A09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8732" y="1540813"/>
            <a:ext cx="3050534" cy="2328574"/>
          </a:xfrm>
          <a:prstGeom prst="rect">
            <a:avLst/>
          </a:prstGeom>
        </p:spPr>
      </p:pic>
      <p:pic>
        <p:nvPicPr>
          <p:cNvPr id="8" name="Picture 7">
            <a:extLst>
              <a:ext uri="{FF2B5EF4-FFF2-40B4-BE49-F238E27FC236}">
                <a16:creationId xmlns:a16="http://schemas.microsoft.com/office/drawing/2014/main" id="{35C0F2B1-6B48-4544-9DDF-15936B222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8731" y="4001294"/>
            <a:ext cx="3063913" cy="2328574"/>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Exercises</a:t>
            </a:r>
          </a:p>
        </p:txBody>
      </p:sp>
      <p:sp>
        <p:nvSpPr>
          <p:cNvPr id="3" name="Content Placeholder 2"/>
          <p:cNvSpPr>
            <a:spLocks noGrp="1"/>
          </p:cNvSpPr>
          <p:nvPr>
            <p:ph idx="1"/>
          </p:nvPr>
        </p:nvSpPr>
        <p:spPr/>
        <p:txBody>
          <a:bodyPr>
            <a:normAutofit lnSpcReduction="10000"/>
          </a:bodyPr>
          <a:lstStyle/>
          <a:p>
            <a:r>
              <a:rPr lang="en-US" dirty="0"/>
              <a:t>Anterior deltoid</a:t>
            </a:r>
          </a:p>
          <a:p>
            <a:pPr lvl="1"/>
            <a:r>
              <a:rPr lang="en-US" dirty="0">
                <a:solidFill>
                  <a:schemeClr val="tx1"/>
                </a:solidFill>
              </a:rPr>
              <a:t>Forward flexion exercises</a:t>
            </a:r>
          </a:p>
          <a:p>
            <a:pPr lvl="2"/>
            <a:r>
              <a:rPr lang="en-US" dirty="0">
                <a:solidFill>
                  <a:schemeClr val="tx1"/>
                </a:solidFill>
              </a:rPr>
              <a:t>Supine, prone, standing forward flexion-thumb up</a:t>
            </a:r>
          </a:p>
          <a:p>
            <a:pPr lvl="2"/>
            <a:r>
              <a:rPr lang="en-US" dirty="0">
                <a:solidFill>
                  <a:schemeClr val="tx1"/>
                </a:solidFill>
              </a:rPr>
              <a:t>Push ups- wall, counter, floor</a:t>
            </a:r>
            <a:endParaRPr lang="en-US" dirty="0"/>
          </a:p>
          <a:p>
            <a:r>
              <a:rPr lang="en-US" dirty="0" err="1"/>
              <a:t>Serratus</a:t>
            </a:r>
            <a:r>
              <a:rPr lang="en-US" dirty="0"/>
              <a:t> Anterior</a:t>
            </a:r>
          </a:p>
          <a:p>
            <a:pPr lvl="2"/>
            <a:r>
              <a:rPr lang="en-US" dirty="0" err="1">
                <a:solidFill>
                  <a:schemeClr val="tx1"/>
                </a:solidFill>
              </a:rPr>
              <a:t>Serratus</a:t>
            </a:r>
            <a:r>
              <a:rPr lang="en-US" dirty="0">
                <a:solidFill>
                  <a:schemeClr val="tx1"/>
                </a:solidFill>
              </a:rPr>
              <a:t> punches, push up plus, rows</a:t>
            </a:r>
          </a:p>
          <a:p>
            <a:r>
              <a:rPr lang="en-US" dirty="0" err="1"/>
              <a:t>Latissimus</a:t>
            </a:r>
            <a:r>
              <a:rPr lang="en-US" dirty="0"/>
              <a:t> </a:t>
            </a:r>
            <a:r>
              <a:rPr lang="en-US" dirty="0" err="1"/>
              <a:t>Dorsi</a:t>
            </a:r>
            <a:endParaRPr lang="en-US" dirty="0"/>
          </a:p>
          <a:p>
            <a:pPr lvl="2"/>
            <a:r>
              <a:rPr lang="en-US" dirty="0">
                <a:solidFill>
                  <a:schemeClr val="tx1"/>
                </a:solidFill>
              </a:rPr>
              <a:t>Lat pulls, seated press ups</a:t>
            </a:r>
          </a:p>
          <a:p>
            <a:pPr lvl="2"/>
            <a:r>
              <a:rPr lang="en-US" dirty="0"/>
              <a:t>Isometric contraction</a:t>
            </a:r>
          </a:p>
          <a:p>
            <a:r>
              <a:rPr lang="en-US" dirty="0"/>
              <a:t>Rhomboids</a:t>
            </a:r>
          </a:p>
          <a:p>
            <a:pPr lvl="2"/>
            <a:r>
              <a:rPr lang="en-US" dirty="0">
                <a:solidFill>
                  <a:schemeClr val="tx1"/>
                </a:solidFill>
              </a:rPr>
              <a:t>Rows, scap</a:t>
            </a:r>
            <a:r>
              <a:rPr lang="en-US" dirty="0"/>
              <a:t>ular squ</a:t>
            </a:r>
            <a:r>
              <a:rPr lang="en-US" dirty="0">
                <a:solidFill>
                  <a:schemeClr val="tx1"/>
                </a:solidFill>
              </a:rPr>
              <a:t>eezes, standing horizontal abduction</a:t>
            </a:r>
          </a:p>
          <a:p>
            <a:pPr lvl="2">
              <a:buNone/>
            </a:pPr>
            <a:endParaRPr lang="en-US" dirty="0">
              <a:solidFill>
                <a:schemeClr val="tx1"/>
              </a:solidFill>
            </a:endParaRPr>
          </a:p>
        </p:txBody>
      </p:sp>
      <p:pic>
        <p:nvPicPr>
          <p:cNvPr id="5" name="Picture 4">
            <a:extLst>
              <a:ext uri="{FF2B5EF4-FFF2-40B4-BE49-F238E27FC236}">
                <a16:creationId xmlns:a16="http://schemas.microsoft.com/office/drawing/2014/main" id="{041CE688-1906-41C1-9149-EE598AAFE8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4464" y="1622594"/>
            <a:ext cx="2309822" cy="2140085"/>
          </a:xfrm>
          <a:prstGeom prst="rect">
            <a:avLst/>
          </a:prstGeom>
        </p:spPr>
      </p:pic>
      <p:pic>
        <p:nvPicPr>
          <p:cNvPr id="8" name="Picture 7">
            <a:extLst>
              <a:ext uri="{FF2B5EF4-FFF2-40B4-BE49-F238E27FC236}">
                <a16:creationId xmlns:a16="http://schemas.microsoft.com/office/drawing/2014/main" id="{B7CDB0EC-B490-4A8B-B168-2CEC792182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2885628"/>
            <a:ext cx="2468950" cy="1890290"/>
          </a:xfrm>
          <a:prstGeom prst="rect">
            <a:avLst/>
          </a:prstGeom>
        </p:spPr>
      </p:pic>
      <p:pic>
        <p:nvPicPr>
          <p:cNvPr id="10" name="Picture 9">
            <a:extLst>
              <a:ext uri="{FF2B5EF4-FFF2-40B4-BE49-F238E27FC236}">
                <a16:creationId xmlns:a16="http://schemas.microsoft.com/office/drawing/2014/main" id="{6EDB6FDF-CBD7-4A14-B557-DEFDCA350E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1592" y="4271523"/>
            <a:ext cx="3060566" cy="2040377"/>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 y="2670580"/>
            <a:ext cx="10515600" cy="1325563"/>
          </a:xfrm>
        </p:spPr>
        <p:txBody>
          <a:bodyPr/>
          <a:lstStyle/>
          <a:p>
            <a:pPr algn="ctr"/>
            <a:r>
              <a:rPr lang="en-US" b="1" dirty="0"/>
              <a:t>It’s not just the ball and socket</a:t>
            </a:r>
          </a:p>
        </p:txBody>
      </p:sp>
    </p:spTree>
    <p:extLst>
      <p:ext uri="{BB962C8B-B14F-4D97-AF65-F5344CB8AC3E}">
        <p14:creationId xmlns:p14="http://schemas.microsoft.com/office/powerpoint/2010/main" val="924641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Rehabilitation</a:t>
            </a:r>
          </a:p>
        </p:txBody>
      </p:sp>
      <p:sp>
        <p:nvSpPr>
          <p:cNvPr id="3" name="Content Placeholder 2"/>
          <p:cNvSpPr>
            <a:spLocks noGrp="1"/>
          </p:cNvSpPr>
          <p:nvPr>
            <p:ph idx="1"/>
          </p:nvPr>
        </p:nvSpPr>
        <p:spPr>
          <a:xfrm>
            <a:off x="298580" y="1825625"/>
            <a:ext cx="7585787" cy="4351338"/>
          </a:xfrm>
        </p:spPr>
        <p:txBody>
          <a:bodyPr>
            <a:normAutofit fontScale="92500" lnSpcReduction="20000"/>
          </a:bodyPr>
          <a:lstStyle/>
          <a:p>
            <a:r>
              <a:rPr lang="en-US" dirty="0"/>
              <a:t>Scapulothoracic motion</a:t>
            </a:r>
          </a:p>
          <a:p>
            <a:r>
              <a:rPr lang="en-US" dirty="0"/>
              <a:t>Provision of stable platform under humeral head requires the scapula and </a:t>
            </a:r>
            <a:r>
              <a:rPr lang="en-US" dirty="0" err="1"/>
              <a:t>humerus</a:t>
            </a:r>
            <a:r>
              <a:rPr lang="en-US" dirty="0"/>
              <a:t> to move in synchrony and allows orientation of glenoid to adjust in responses to changes in arm position</a:t>
            </a:r>
          </a:p>
          <a:p>
            <a:pPr lvl="1"/>
            <a:r>
              <a:rPr lang="en-US" dirty="0">
                <a:solidFill>
                  <a:schemeClr val="tx1"/>
                </a:solidFill>
              </a:rPr>
              <a:t>Trapezius and serratus anterior contribute to 2 important force couples that produce scapular elevation</a:t>
            </a:r>
          </a:p>
          <a:p>
            <a:r>
              <a:rPr lang="en-US" dirty="0">
                <a:sym typeface="Wingdings" pitchFamily="2" charset="2"/>
              </a:rPr>
              <a:t>Rotator Cuff</a:t>
            </a:r>
          </a:p>
          <a:p>
            <a:pPr lvl="1"/>
            <a:r>
              <a:rPr lang="en-US" dirty="0">
                <a:sym typeface="Wingdings" pitchFamily="2" charset="2"/>
              </a:rPr>
              <a:t>Positions of protraction limit maximal rotator cuff strength</a:t>
            </a:r>
          </a:p>
          <a:p>
            <a:pPr lvl="2"/>
            <a:r>
              <a:rPr lang="en-US" dirty="0">
                <a:sym typeface="Wingdings" pitchFamily="2" charset="2"/>
              </a:rPr>
              <a:t>Decreased strength by 23%</a:t>
            </a:r>
          </a:p>
          <a:p>
            <a:pPr lvl="1"/>
            <a:r>
              <a:rPr lang="en-US" dirty="0">
                <a:sym typeface="Wingdings" pitchFamily="2" charset="2"/>
              </a:rPr>
              <a:t>Supraspinatus strength increased 11-24% when the scapula was in a position of retraction (</a:t>
            </a:r>
            <a:r>
              <a:rPr lang="en-US" dirty="0" err="1">
                <a:sym typeface="Wingdings" pitchFamily="2" charset="2"/>
              </a:rPr>
              <a:t>Kibler</a:t>
            </a:r>
            <a:r>
              <a:rPr lang="en-US" dirty="0">
                <a:sym typeface="Wingdings" pitchFamily="2" charset="2"/>
              </a:rPr>
              <a:t>, AJSM 2006)</a:t>
            </a:r>
          </a:p>
          <a:p>
            <a:pPr lvl="1"/>
            <a:r>
              <a:rPr lang="en-US" dirty="0">
                <a:sym typeface="Wingdings" pitchFamily="2" charset="2"/>
              </a:rPr>
              <a:t>Maximal strength at neutral protraction/retraction</a:t>
            </a:r>
          </a:p>
          <a:p>
            <a:pPr lvl="1"/>
            <a:endParaRPr lang="en-US" dirty="0">
              <a:solidFill>
                <a:schemeClr val="tx1"/>
              </a:solidFill>
            </a:endParaRPr>
          </a:p>
        </p:txBody>
      </p:sp>
      <p:pic>
        <p:nvPicPr>
          <p:cNvPr id="6" name="Picture 5">
            <a:extLst>
              <a:ext uri="{FF2B5EF4-FFF2-40B4-BE49-F238E27FC236}">
                <a16:creationId xmlns:a16="http://schemas.microsoft.com/office/drawing/2014/main" id="{40474CDE-C755-4BA4-87FF-28FCFE48596D}"/>
              </a:ext>
            </a:extLst>
          </p:cNvPr>
          <p:cNvPicPr>
            <a:picLocks noChangeAspect="1"/>
          </p:cNvPicPr>
          <p:nvPr/>
        </p:nvPicPr>
        <p:blipFill rotWithShape="1">
          <a:blip r:embed="rId2">
            <a:extLst>
              <a:ext uri="{28A0092B-C50C-407E-A947-70E740481C1C}">
                <a14:useLocalDpi xmlns:a14="http://schemas.microsoft.com/office/drawing/2010/main" val="0"/>
              </a:ext>
            </a:extLst>
          </a:blip>
          <a:srcRect b="10330"/>
          <a:stretch/>
        </p:blipFill>
        <p:spPr>
          <a:xfrm>
            <a:off x="8033657" y="2237159"/>
            <a:ext cx="3777343" cy="28735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Scapular Dyskinesis</a:t>
            </a:r>
          </a:p>
        </p:txBody>
      </p:sp>
      <p:sp>
        <p:nvSpPr>
          <p:cNvPr id="3" name="Content Placeholder 2"/>
          <p:cNvSpPr>
            <a:spLocks noGrp="1"/>
          </p:cNvSpPr>
          <p:nvPr>
            <p:ph sz="quarter" idx="1"/>
          </p:nvPr>
        </p:nvSpPr>
        <p:spPr>
          <a:xfrm>
            <a:off x="1943100" y="1765041"/>
            <a:ext cx="8305800" cy="3657600"/>
          </a:xfrm>
        </p:spPr>
        <p:txBody>
          <a:bodyPr/>
          <a:lstStyle/>
          <a:p>
            <a:r>
              <a:rPr lang="en-US" dirty="0"/>
              <a:t>Multidirectional Instability</a:t>
            </a:r>
          </a:p>
          <a:p>
            <a:pPr lvl="1"/>
            <a:r>
              <a:rPr lang="en-US" dirty="0"/>
              <a:t>Altered biomechanics and muscle activation</a:t>
            </a:r>
          </a:p>
          <a:p>
            <a:pPr lvl="1"/>
            <a:r>
              <a:rPr lang="en-US" dirty="0"/>
              <a:t>Increased protraction of scapula often seen.</a:t>
            </a:r>
          </a:p>
          <a:p>
            <a:pPr lvl="2"/>
            <a:r>
              <a:rPr lang="en-US" dirty="0" err="1"/>
              <a:t>Pectoralis</a:t>
            </a:r>
            <a:r>
              <a:rPr lang="en-US" dirty="0"/>
              <a:t> minor and </a:t>
            </a:r>
            <a:r>
              <a:rPr lang="en-US" dirty="0" err="1"/>
              <a:t>latissimus</a:t>
            </a:r>
            <a:r>
              <a:rPr lang="en-US" dirty="0"/>
              <a:t> </a:t>
            </a:r>
            <a:r>
              <a:rPr lang="en-US" dirty="0" err="1"/>
              <a:t>dorsi</a:t>
            </a:r>
            <a:r>
              <a:rPr lang="en-US" dirty="0"/>
              <a:t> increase activation</a:t>
            </a:r>
          </a:p>
          <a:p>
            <a:pPr lvl="2"/>
            <a:r>
              <a:rPr lang="en-US" dirty="0"/>
              <a:t>Lower trapezius and </a:t>
            </a:r>
            <a:r>
              <a:rPr lang="en-US" dirty="0" err="1"/>
              <a:t>serratus</a:t>
            </a:r>
            <a:r>
              <a:rPr lang="en-US" dirty="0"/>
              <a:t> anterior less active</a:t>
            </a:r>
          </a:p>
          <a:p>
            <a:pPr lvl="2"/>
            <a:r>
              <a:rPr lang="en-US" dirty="0"/>
              <a:t>Results in hyperactive rotator cuff and biceps</a:t>
            </a:r>
          </a:p>
          <a:p>
            <a:pPr lvl="2"/>
            <a:r>
              <a:rPr lang="en-US" dirty="0"/>
              <a:t>Humeral head migrates away from center</a:t>
            </a:r>
          </a:p>
          <a:p>
            <a:pPr lvl="1"/>
            <a:r>
              <a:rPr lang="en-US" dirty="0"/>
              <a:t>Correction of scapular positioning can successfully treat MDI</a:t>
            </a:r>
          </a:p>
        </p:txBody>
      </p:sp>
    </p:spTree>
    <p:extLst>
      <p:ext uri="{BB962C8B-B14F-4D97-AF65-F5344CB8AC3E}">
        <p14:creationId xmlns:p14="http://schemas.microsoft.com/office/powerpoint/2010/main" val="1836448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Evaluation of the Scapula</a:t>
            </a:r>
          </a:p>
        </p:txBody>
      </p:sp>
      <p:sp>
        <p:nvSpPr>
          <p:cNvPr id="3" name="Content Placeholder 2"/>
          <p:cNvSpPr>
            <a:spLocks noGrp="1"/>
          </p:cNvSpPr>
          <p:nvPr>
            <p:ph idx="1"/>
          </p:nvPr>
        </p:nvSpPr>
        <p:spPr>
          <a:xfrm>
            <a:off x="478194" y="1800808"/>
            <a:ext cx="7099653" cy="3657600"/>
          </a:xfrm>
        </p:spPr>
        <p:txBody>
          <a:bodyPr>
            <a:normAutofit fontScale="92500" lnSpcReduction="20000"/>
          </a:bodyPr>
          <a:lstStyle/>
          <a:p>
            <a:r>
              <a:rPr lang="en-US" dirty="0"/>
              <a:t>Expose the scapula</a:t>
            </a:r>
          </a:p>
          <a:p>
            <a:r>
              <a:rPr lang="en-US" dirty="0"/>
              <a:t>Evaluate resting posture</a:t>
            </a:r>
          </a:p>
          <a:p>
            <a:r>
              <a:rPr lang="en-US" dirty="0"/>
              <a:t>Evaluate dynamic motion</a:t>
            </a:r>
          </a:p>
          <a:p>
            <a:pPr lvl="1"/>
            <a:r>
              <a:rPr lang="en-US" dirty="0"/>
              <a:t>Repetitive motions may reveal weakness</a:t>
            </a:r>
          </a:p>
          <a:p>
            <a:r>
              <a:rPr lang="en-US" dirty="0"/>
              <a:t>Scapular Assistance Test</a:t>
            </a:r>
          </a:p>
          <a:p>
            <a:pPr lvl="1"/>
            <a:r>
              <a:rPr lang="en-US" dirty="0"/>
              <a:t>Evaluates scapular contributions to impingement and rotator cuff strength</a:t>
            </a:r>
          </a:p>
          <a:p>
            <a:r>
              <a:rPr lang="en-US" dirty="0"/>
              <a:t>Scapular Retraction Test</a:t>
            </a:r>
          </a:p>
          <a:p>
            <a:pPr lvl="1"/>
            <a:r>
              <a:rPr lang="en-US" dirty="0"/>
              <a:t>Evaluates contributions to rotator cuff strength and </a:t>
            </a:r>
            <a:r>
              <a:rPr lang="en-US" dirty="0" err="1"/>
              <a:t>labral</a:t>
            </a:r>
            <a:r>
              <a:rPr lang="en-US" dirty="0"/>
              <a:t> symptoms</a:t>
            </a:r>
          </a:p>
        </p:txBody>
      </p:sp>
      <p:pic>
        <p:nvPicPr>
          <p:cNvPr id="4" name="Picture 2" descr="Figure 5">
            <a:extLst>
              <a:ext uri="{FF2B5EF4-FFF2-40B4-BE49-F238E27FC236}">
                <a16:creationId xmlns:a16="http://schemas.microsoft.com/office/drawing/2014/main" id="{07599EC3-2A3B-4E67-B9E4-DA70C7612C0A}"/>
              </a:ext>
            </a:extLst>
          </p:cNvPr>
          <p:cNvPicPr>
            <a:picLocks noChangeAspect="1" noChangeArrowheads="1"/>
          </p:cNvPicPr>
          <p:nvPr/>
        </p:nvPicPr>
        <p:blipFill>
          <a:blip r:embed="rId2" cstate="print"/>
          <a:srcRect t="9091" b="12193"/>
          <a:stretch>
            <a:fillRect/>
          </a:stretch>
        </p:blipFill>
        <p:spPr bwMode="auto">
          <a:xfrm>
            <a:off x="9238034" y="3960779"/>
            <a:ext cx="2590800" cy="2678601"/>
          </a:xfrm>
          <a:prstGeom prst="rect">
            <a:avLst/>
          </a:prstGeom>
          <a:noFill/>
        </p:spPr>
      </p:pic>
      <p:pic>
        <p:nvPicPr>
          <p:cNvPr id="5" name="Picture 2" descr="Figure 4">
            <a:extLst>
              <a:ext uri="{FF2B5EF4-FFF2-40B4-BE49-F238E27FC236}">
                <a16:creationId xmlns:a16="http://schemas.microsoft.com/office/drawing/2014/main" id="{B8CE1563-766F-43D1-9745-7A4BE794C9BA}"/>
              </a:ext>
            </a:extLst>
          </p:cNvPr>
          <p:cNvPicPr>
            <a:picLocks noChangeAspect="1" noChangeArrowheads="1"/>
          </p:cNvPicPr>
          <p:nvPr/>
        </p:nvPicPr>
        <p:blipFill>
          <a:blip r:embed="rId3" cstate="print"/>
          <a:srcRect t="9091" b="6818"/>
          <a:stretch>
            <a:fillRect/>
          </a:stretch>
        </p:blipFill>
        <p:spPr bwMode="auto">
          <a:xfrm>
            <a:off x="7577847" y="1575765"/>
            <a:ext cx="1958420" cy="2329954"/>
          </a:xfrm>
          <a:prstGeom prst="rect">
            <a:avLst/>
          </a:prstGeom>
          <a:noFill/>
        </p:spPr>
      </p:pic>
    </p:spTree>
    <p:extLst>
      <p:ext uri="{BB962C8B-B14F-4D97-AF65-F5344CB8AC3E}">
        <p14:creationId xmlns:p14="http://schemas.microsoft.com/office/powerpoint/2010/main" val="3263972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Trevor R. Born, M.D.</a:t>
            </a:r>
          </a:p>
        </p:txBody>
      </p:sp>
      <p:sp>
        <p:nvSpPr>
          <p:cNvPr id="3" name="Content Placeholder 2"/>
          <p:cNvSpPr>
            <a:spLocks noGrp="1"/>
          </p:cNvSpPr>
          <p:nvPr>
            <p:ph idx="1"/>
          </p:nvPr>
        </p:nvSpPr>
        <p:spPr>
          <a:xfrm>
            <a:off x="237744" y="1816481"/>
            <a:ext cx="6684264" cy="4351338"/>
          </a:xfrm>
        </p:spPr>
        <p:txBody>
          <a:bodyPr/>
          <a:lstStyle/>
          <a:p>
            <a:r>
              <a:rPr lang="en-US" dirty="0"/>
              <a:t>Born and raised in Bradenton, FL</a:t>
            </a:r>
          </a:p>
          <a:p>
            <a:pPr lvl="1"/>
            <a:r>
              <a:rPr lang="en-US" dirty="0"/>
              <a:t>Graduated from </a:t>
            </a:r>
            <a:r>
              <a:rPr lang="en-US" dirty="0" err="1"/>
              <a:t>Bayshore</a:t>
            </a:r>
            <a:r>
              <a:rPr lang="en-US" dirty="0"/>
              <a:t> High School</a:t>
            </a:r>
          </a:p>
          <a:p>
            <a:r>
              <a:rPr lang="en-US" dirty="0"/>
              <a:t>Parents and 2 siblings still live here</a:t>
            </a:r>
          </a:p>
          <a:p>
            <a:r>
              <a:rPr lang="en-US" dirty="0"/>
              <a:t>Continued education</a:t>
            </a:r>
          </a:p>
          <a:p>
            <a:pPr lvl="1"/>
            <a:r>
              <a:rPr lang="en-US" dirty="0"/>
              <a:t>University of Florida- Undergraduate</a:t>
            </a:r>
          </a:p>
          <a:p>
            <a:pPr lvl="1"/>
            <a:r>
              <a:rPr lang="en-US" dirty="0"/>
              <a:t>University of South Florida College of Medicine</a:t>
            </a:r>
          </a:p>
          <a:p>
            <a:pPr lvl="1"/>
            <a:r>
              <a:rPr lang="en-US" dirty="0"/>
              <a:t>Mayo Clinic- Orthopedic Surgery Residency</a:t>
            </a:r>
          </a:p>
          <a:p>
            <a:pPr lvl="1"/>
            <a:r>
              <a:rPr lang="en-US" dirty="0"/>
              <a:t>Brown University- Sports Medicine Fellowship</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4410" t="12933" r="10221" b="12267"/>
          <a:stretch/>
        </p:blipFill>
        <p:spPr>
          <a:xfrm>
            <a:off x="7031736" y="1527048"/>
            <a:ext cx="4873752" cy="5129784"/>
          </a:xfrm>
          <a:prstGeom prst="rect">
            <a:avLst/>
          </a:prstGeom>
        </p:spPr>
      </p:pic>
      <p:sp>
        <p:nvSpPr>
          <p:cNvPr id="5" name="Explosion 2 4"/>
          <p:cNvSpPr/>
          <p:nvPr/>
        </p:nvSpPr>
        <p:spPr>
          <a:xfrm>
            <a:off x="9948672" y="5897880"/>
            <a:ext cx="201168" cy="15544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xplosion 2 5"/>
          <p:cNvSpPr/>
          <p:nvPr/>
        </p:nvSpPr>
        <p:spPr>
          <a:xfrm>
            <a:off x="9936480" y="5483352"/>
            <a:ext cx="201168" cy="15544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xplosion 2 6"/>
          <p:cNvSpPr/>
          <p:nvPr/>
        </p:nvSpPr>
        <p:spPr>
          <a:xfrm>
            <a:off x="9948672" y="5736336"/>
            <a:ext cx="201168" cy="15544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Explosion 2 7"/>
          <p:cNvSpPr/>
          <p:nvPr/>
        </p:nvSpPr>
        <p:spPr>
          <a:xfrm>
            <a:off x="8010144" y="2606040"/>
            <a:ext cx="201168" cy="15544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Explosion 2 8"/>
          <p:cNvSpPr/>
          <p:nvPr/>
        </p:nvSpPr>
        <p:spPr>
          <a:xfrm>
            <a:off x="11253216" y="2732532"/>
            <a:ext cx="201168" cy="155448"/>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urved Right Arrow 12"/>
          <p:cNvSpPr/>
          <p:nvPr/>
        </p:nvSpPr>
        <p:spPr>
          <a:xfrm rot="10214702">
            <a:off x="10158048" y="5475861"/>
            <a:ext cx="300128" cy="49879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Curved Right Arrow 13"/>
          <p:cNvSpPr/>
          <p:nvPr/>
        </p:nvSpPr>
        <p:spPr>
          <a:xfrm rot="21186745">
            <a:off x="9652325" y="5531555"/>
            <a:ext cx="278261" cy="30863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Curved Left Arrow 15"/>
          <p:cNvSpPr/>
          <p:nvPr/>
        </p:nvSpPr>
        <p:spPr>
          <a:xfrm rot="8803117">
            <a:off x="8364559" y="2545946"/>
            <a:ext cx="640080" cy="385036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Curved Left Arrow 16"/>
          <p:cNvSpPr/>
          <p:nvPr/>
        </p:nvSpPr>
        <p:spPr>
          <a:xfrm rot="16362334">
            <a:off x="9558098" y="735722"/>
            <a:ext cx="532082" cy="332477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urved Left Arrow 17"/>
          <p:cNvSpPr/>
          <p:nvPr/>
        </p:nvSpPr>
        <p:spPr>
          <a:xfrm rot="1432218">
            <a:off x="10726789" y="2838620"/>
            <a:ext cx="819604" cy="363297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7238" y="5377197"/>
            <a:ext cx="1705764" cy="1279635"/>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2050" y="5377198"/>
            <a:ext cx="1604110" cy="1284092"/>
          </a:xfrm>
          <a:prstGeom prst="rect">
            <a:avLst/>
          </a:prstGeom>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8209" y="5377197"/>
            <a:ext cx="1279636" cy="1279636"/>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4720" y="5411362"/>
            <a:ext cx="1607057" cy="1245470"/>
          </a:xfrm>
          <a:prstGeom prst="rect">
            <a:avLst/>
          </a:prstGeom>
        </p:spPr>
      </p:pic>
    </p:spTree>
    <p:extLst>
      <p:ext uri="{BB962C8B-B14F-4D97-AF65-F5344CB8AC3E}">
        <p14:creationId xmlns:p14="http://schemas.microsoft.com/office/powerpoint/2010/main" val="422237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3" grpId="0" animBg="1"/>
      <p:bldP spid="14" grpId="0" animBg="1"/>
      <p:bldP spid="16" grpId="0" animBg="1"/>
      <p:bldP spid="17" grpId="0" animBg="1"/>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Treatment of Scapular Dyskinesis</a:t>
            </a:r>
          </a:p>
        </p:txBody>
      </p:sp>
      <p:sp>
        <p:nvSpPr>
          <p:cNvPr id="3" name="Content Placeholder 2"/>
          <p:cNvSpPr>
            <a:spLocks noGrp="1"/>
          </p:cNvSpPr>
          <p:nvPr>
            <p:ph idx="1"/>
          </p:nvPr>
        </p:nvSpPr>
        <p:spPr>
          <a:xfrm>
            <a:off x="1600200" y="1690688"/>
            <a:ext cx="8991600" cy="4525963"/>
          </a:xfrm>
        </p:spPr>
        <p:txBody>
          <a:bodyPr>
            <a:noAutofit/>
          </a:bodyPr>
          <a:lstStyle/>
          <a:p>
            <a:r>
              <a:rPr lang="en-US" dirty="0"/>
              <a:t>First must optimize surrounding anatomy</a:t>
            </a:r>
          </a:p>
          <a:p>
            <a:pPr lvl="1"/>
            <a:r>
              <a:rPr lang="en-US" dirty="0"/>
              <a:t>Treat any nerve dysfunction or structural injury</a:t>
            </a:r>
          </a:p>
          <a:p>
            <a:r>
              <a:rPr lang="en-US" dirty="0"/>
              <a:t>Rehab emphasis should “start proximally and end distally”</a:t>
            </a:r>
          </a:p>
          <a:p>
            <a:pPr lvl="1"/>
            <a:r>
              <a:rPr lang="en-US" dirty="0"/>
              <a:t>Core strength and stability</a:t>
            </a:r>
          </a:p>
          <a:p>
            <a:pPr lvl="1"/>
            <a:r>
              <a:rPr lang="en-US" sz="2000" dirty="0"/>
              <a:t>3-dimensional control of the scapula</a:t>
            </a:r>
          </a:p>
          <a:p>
            <a:pPr lvl="2"/>
            <a:r>
              <a:rPr lang="en-US" dirty="0"/>
              <a:t>Serratus anterior &amp; lower trapezius strengthening</a:t>
            </a:r>
          </a:p>
          <a:p>
            <a:pPr lvl="2"/>
            <a:r>
              <a:rPr lang="en-US" dirty="0"/>
              <a:t>Acute Phase: Low row, inferior glide, Closed-Kinetic chain</a:t>
            </a:r>
          </a:p>
          <a:p>
            <a:pPr lvl="2"/>
            <a:r>
              <a:rPr lang="en-US" dirty="0"/>
              <a:t>Recovery Phase: lawnmower, robbery exercises, wall slides</a:t>
            </a:r>
          </a:p>
          <a:p>
            <a:pPr lvl="2"/>
            <a:r>
              <a:rPr lang="en-US" dirty="0"/>
              <a:t>Maintenance Phase: medicine ball toss, tubing plyometrics</a:t>
            </a:r>
          </a:p>
          <a:p>
            <a:pPr lvl="1"/>
            <a:r>
              <a:rPr lang="en-US" dirty="0"/>
              <a:t>Rotator cuff strengthening after scapula stabilized</a:t>
            </a:r>
          </a:p>
          <a:p>
            <a:pPr lvl="1"/>
            <a:r>
              <a:rPr lang="en-US" dirty="0"/>
              <a:t>Coordinate scapular motion with trunk and hip motion</a:t>
            </a:r>
          </a:p>
          <a:p>
            <a:endParaRPr lang="en-US" dirty="0"/>
          </a:p>
        </p:txBody>
      </p:sp>
    </p:spTree>
    <p:extLst>
      <p:ext uri="{BB962C8B-B14F-4D97-AF65-F5344CB8AC3E}">
        <p14:creationId xmlns:p14="http://schemas.microsoft.com/office/powerpoint/2010/main" val="3435437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1" y="198120"/>
            <a:ext cx="8229600" cy="1143000"/>
          </a:xfrm>
        </p:spPr>
        <p:txBody>
          <a:bodyPr>
            <a:normAutofit fontScale="90000"/>
          </a:bodyPr>
          <a:lstStyle/>
          <a:p>
            <a:pPr algn="ctr"/>
            <a:r>
              <a:rPr lang="en-US" b="1" dirty="0"/>
              <a:t>Treatment of Scapular Dyskinesis – First Exercises</a:t>
            </a:r>
          </a:p>
        </p:txBody>
      </p:sp>
      <p:sp>
        <p:nvSpPr>
          <p:cNvPr id="6" name="Text Placeholder 5"/>
          <p:cNvSpPr>
            <a:spLocks noGrp="1"/>
          </p:cNvSpPr>
          <p:nvPr>
            <p:ph type="body" idx="1"/>
          </p:nvPr>
        </p:nvSpPr>
        <p:spPr>
          <a:xfrm>
            <a:off x="1828800" y="1371600"/>
            <a:ext cx="4040188" cy="639762"/>
          </a:xfrm>
        </p:spPr>
        <p:txBody>
          <a:bodyPr/>
          <a:lstStyle/>
          <a:p>
            <a:r>
              <a:rPr lang="en-US" dirty="0"/>
              <a:t>Low Row</a:t>
            </a:r>
          </a:p>
        </p:txBody>
      </p:sp>
      <p:sp>
        <p:nvSpPr>
          <p:cNvPr id="8" name="Text Placeholder 7"/>
          <p:cNvSpPr>
            <a:spLocks noGrp="1"/>
          </p:cNvSpPr>
          <p:nvPr>
            <p:ph type="body" sz="half" idx="3"/>
          </p:nvPr>
        </p:nvSpPr>
        <p:spPr>
          <a:xfrm>
            <a:off x="6169026" y="1371600"/>
            <a:ext cx="4041775" cy="639762"/>
          </a:xfrm>
        </p:spPr>
        <p:txBody>
          <a:bodyPr/>
          <a:lstStyle/>
          <a:p>
            <a:r>
              <a:rPr lang="en-US" dirty="0"/>
              <a:t>Inferior Glide</a:t>
            </a:r>
          </a:p>
        </p:txBody>
      </p:sp>
      <p:sp>
        <p:nvSpPr>
          <p:cNvPr id="7" name="Content Placeholder 6"/>
          <p:cNvSpPr>
            <a:spLocks noGrp="1"/>
          </p:cNvSpPr>
          <p:nvPr>
            <p:ph sz="half" idx="2"/>
          </p:nvPr>
        </p:nvSpPr>
        <p:spPr>
          <a:xfrm>
            <a:off x="1828800" y="1905000"/>
            <a:ext cx="3124200" cy="3886200"/>
          </a:xfrm>
        </p:spPr>
        <p:txBody>
          <a:bodyPr/>
          <a:lstStyle/>
          <a:p>
            <a:r>
              <a:rPr lang="en-US" dirty="0"/>
              <a:t>Push hand maximally against surface</a:t>
            </a:r>
          </a:p>
        </p:txBody>
      </p:sp>
      <p:sp>
        <p:nvSpPr>
          <p:cNvPr id="9" name="Content Placeholder 8"/>
          <p:cNvSpPr>
            <a:spLocks noGrp="1"/>
          </p:cNvSpPr>
          <p:nvPr>
            <p:ph sz="half" idx="4"/>
          </p:nvPr>
        </p:nvSpPr>
        <p:spPr>
          <a:xfrm>
            <a:off x="6169026" y="1905000"/>
            <a:ext cx="4041775" cy="3951288"/>
          </a:xfrm>
        </p:spPr>
        <p:txBody>
          <a:bodyPr/>
          <a:lstStyle/>
          <a:p>
            <a:r>
              <a:rPr lang="en-US" dirty="0"/>
              <a:t>Adduct arm maximally against surface</a:t>
            </a:r>
          </a:p>
        </p:txBody>
      </p:sp>
      <p:pic>
        <p:nvPicPr>
          <p:cNvPr id="33794" name="Picture 2" descr="https://wiki.umms.med.umich.edu/plugins/servlet/benryanconversion?pageId=125865901&amp;attachment=lower%20shoulder%20ex.doc&amp;name=125993783&amp;val=/image-3.png"/>
          <p:cNvPicPr>
            <a:picLocks noChangeAspect="1" noChangeArrowheads="1"/>
          </p:cNvPicPr>
          <p:nvPr/>
        </p:nvPicPr>
        <p:blipFill>
          <a:blip r:embed="rId2" cstate="print"/>
          <a:srcRect/>
          <a:stretch>
            <a:fillRect/>
          </a:stretch>
        </p:blipFill>
        <p:spPr bwMode="auto">
          <a:xfrm>
            <a:off x="3810000" y="2819400"/>
            <a:ext cx="1600200" cy="3840480"/>
          </a:xfrm>
          <a:prstGeom prst="rect">
            <a:avLst/>
          </a:prstGeom>
          <a:noFill/>
        </p:spPr>
      </p:pic>
      <p:pic>
        <p:nvPicPr>
          <p:cNvPr id="33796" name="Picture 4" descr="https://wiki.umms.med.umich.edu/plugins/servlet/benryanconversion?pageId=125865901&amp;attachment=lower%20shoulder%20ex.doc&amp;name=125993783&amp;val=/image-2.png"/>
          <p:cNvPicPr>
            <a:picLocks noChangeAspect="1" noChangeArrowheads="1"/>
          </p:cNvPicPr>
          <p:nvPr/>
        </p:nvPicPr>
        <p:blipFill>
          <a:blip r:embed="rId3" cstate="print"/>
          <a:srcRect/>
          <a:stretch>
            <a:fillRect/>
          </a:stretch>
        </p:blipFill>
        <p:spPr bwMode="auto">
          <a:xfrm>
            <a:off x="6172200" y="2895600"/>
            <a:ext cx="4329773" cy="2971800"/>
          </a:xfrm>
          <a:prstGeom prst="rect">
            <a:avLst/>
          </a:prstGeom>
          <a:noFill/>
        </p:spPr>
      </p:pic>
    </p:spTree>
    <p:extLst>
      <p:ext uri="{BB962C8B-B14F-4D97-AF65-F5344CB8AC3E}">
        <p14:creationId xmlns:p14="http://schemas.microsoft.com/office/powerpoint/2010/main" val="4246948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fontScale="90000"/>
          </a:bodyPr>
          <a:lstStyle/>
          <a:p>
            <a:pPr algn="ctr"/>
            <a:r>
              <a:rPr lang="en-US" b="1" dirty="0"/>
              <a:t>Treatment of Scapular Dyskinesis – Later in Progression</a:t>
            </a:r>
          </a:p>
        </p:txBody>
      </p:sp>
      <p:sp>
        <p:nvSpPr>
          <p:cNvPr id="3" name="Text Placeholder 2"/>
          <p:cNvSpPr>
            <a:spLocks noGrp="1"/>
          </p:cNvSpPr>
          <p:nvPr>
            <p:ph type="body" idx="1"/>
          </p:nvPr>
        </p:nvSpPr>
        <p:spPr>
          <a:xfrm>
            <a:off x="1752600" y="1524940"/>
            <a:ext cx="3733800" cy="381000"/>
          </a:xfrm>
        </p:spPr>
        <p:txBody>
          <a:bodyPr>
            <a:normAutofit fontScale="92500" lnSpcReduction="10000"/>
          </a:bodyPr>
          <a:lstStyle/>
          <a:p>
            <a:r>
              <a:rPr lang="en-US" dirty="0"/>
              <a:t>Lawnmower</a:t>
            </a:r>
          </a:p>
        </p:txBody>
      </p:sp>
      <p:sp>
        <p:nvSpPr>
          <p:cNvPr id="4" name="Text Placeholder 3"/>
          <p:cNvSpPr>
            <a:spLocks noGrp="1"/>
          </p:cNvSpPr>
          <p:nvPr>
            <p:ph type="body" sz="half" idx="3"/>
          </p:nvPr>
        </p:nvSpPr>
        <p:spPr>
          <a:xfrm>
            <a:off x="6169025" y="1493838"/>
            <a:ext cx="4041775" cy="411162"/>
          </a:xfrm>
        </p:spPr>
        <p:txBody>
          <a:bodyPr>
            <a:normAutofit fontScale="92500" lnSpcReduction="10000"/>
          </a:bodyPr>
          <a:lstStyle/>
          <a:p>
            <a:r>
              <a:rPr lang="en-US" dirty="0"/>
              <a:t>Robbery</a:t>
            </a:r>
          </a:p>
        </p:txBody>
      </p:sp>
      <p:pic>
        <p:nvPicPr>
          <p:cNvPr id="34818" name="Picture 2" descr="https://wiki.umms.med.umich.edu/plugins/servlet/benryanconversion?pageId=125865901&amp;attachment=lower%20shoulder%20ex.doc&amp;name=125993783&amp;val=/image-5.png"/>
          <p:cNvPicPr>
            <a:picLocks noChangeAspect="1" noChangeArrowheads="1"/>
          </p:cNvPicPr>
          <p:nvPr/>
        </p:nvPicPr>
        <p:blipFill>
          <a:blip r:embed="rId2" cstate="print"/>
          <a:srcRect l="19512" r="26287"/>
          <a:stretch>
            <a:fillRect/>
          </a:stretch>
        </p:blipFill>
        <p:spPr bwMode="auto">
          <a:xfrm>
            <a:off x="1752600" y="1905000"/>
            <a:ext cx="1905000" cy="3609976"/>
          </a:xfrm>
          <a:prstGeom prst="rect">
            <a:avLst/>
          </a:prstGeom>
          <a:noFill/>
        </p:spPr>
      </p:pic>
      <p:pic>
        <p:nvPicPr>
          <p:cNvPr id="34820" name="Picture 4" descr="https://wiki.umms.med.umich.edu/plugins/servlet/benryanconversion?pageId=125865901&amp;attachment=lower%20shoulder%20ex.doc&amp;name=125993783&amp;val=/image-4.png"/>
          <p:cNvPicPr>
            <a:picLocks noChangeAspect="1" noChangeArrowheads="1"/>
          </p:cNvPicPr>
          <p:nvPr/>
        </p:nvPicPr>
        <p:blipFill>
          <a:blip r:embed="rId3" cstate="print"/>
          <a:srcRect l="14953" r="20249"/>
          <a:stretch>
            <a:fillRect/>
          </a:stretch>
        </p:blipFill>
        <p:spPr bwMode="auto">
          <a:xfrm>
            <a:off x="3733800" y="1905000"/>
            <a:ext cx="2233352" cy="4724400"/>
          </a:xfrm>
          <a:prstGeom prst="rect">
            <a:avLst/>
          </a:prstGeom>
          <a:noFill/>
        </p:spPr>
      </p:pic>
      <p:pic>
        <p:nvPicPr>
          <p:cNvPr id="34822" name="Picture 6" descr="https://wiki.umms.med.umich.edu/plugins/servlet/benryanconversion?pageId=125865901&amp;attachment=lower%20shoulder%20ex.doc&amp;name=125993783&amp;val=/image-6.png"/>
          <p:cNvPicPr>
            <a:picLocks noChangeAspect="1" noChangeArrowheads="1"/>
          </p:cNvPicPr>
          <p:nvPr/>
        </p:nvPicPr>
        <p:blipFill>
          <a:blip r:embed="rId4" cstate="print"/>
          <a:srcRect l="21132" r="12453"/>
          <a:stretch>
            <a:fillRect/>
          </a:stretch>
        </p:blipFill>
        <p:spPr bwMode="auto">
          <a:xfrm>
            <a:off x="6172200" y="1905000"/>
            <a:ext cx="2209801" cy="4821384"/>
          </a:xfrm>
          <a:prstGeom prst="rect">
            <a:avLst/>
          </a:prstGeom>
          <a:noFill/>
        </p:spPr>
      </p:pic>
      <p:pic>
        <p:nvPicPr>
          <p:cNvPr id="34824" name="Picture 8" descr="https://wiki.umms.med.umich.edu/plugins/servlet/benryanconversion?pageId=125865901&amp;attachment=lower%20shoulder%20ex.doc&amp;name=125993783&amp;val=/image-7.png"/>
          <p:cNvPicPr>
            <a:picLocks noChangeAspect="1" noChangeArrowheads="1"/>
          </p:cNvPicPr>
          <p:nvPr/>
        </p:nvPicPr>
        <p:blipFill>
          <a:blip r:embed="rId5" cstate="print"/>
          <a:srcRect l="17730" r="17021"/>
          <a:stretch>
            <a:fillRect/>
          </a:stretch>
        </p:blipFill>
        <p:spPr bwMode="auto">
          <a:xfrm>
            <a:off x="8458200" y="1905001"/>
            <a:ext cx="1981200" cy="4737653"/>
          </a:xfrm>
          <a:prstGeom prst="rect">
            <a:avLst/>
          </a:prstGeom>
          <a:noFill/>
        </p:spPr>
      </p:pic>
    </p:spTree>
    <p:extLst>
      <p:ext uri="{BB962C8B-B14F-4D97-AF65-F5344CB8AC3E}">
        <p14:creationId xmlns:p14="http://schemas.microsoft.com/office/powerpoint/2010/main" val="3413509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061" y="1267597"/>
            <a:ext cx="8486556" cy="5269390"/>
          </a:xfrm>
        </p:spPr>
        <p:txBody>
          <a:bodyPr>
            <a:normAutofit lnSpcReduction="10000"/>
          </a:bodyPr>
          <a:lstStyle/>
          <a:p>
            <a:endParaRPr lang="en-US" dirty="0"/>
          </a:p>
          <a:p>
            <a:r>
              <a:rPr lang="en-US" dirty="0"/>
              <a:t>Not all shoulder instability is the same</a:t>
            </a:r>
          </a:p>
          <a:p>
            <a:r>
              <a:rPr lang="en-US" dirty="0"/>
              <a:t>Not all patients are the same</a:t>
            </a:r>
          </a:p>
          <a:p>
            <a:pPr lvl="1"/>
            <a:r>
              <a:rPr lang="en-US" dirty="0"/>
              <a:t> Age/activities/co-morbidities</a:t>
            </a:r>
          </a:p>
          <a:p>
            <a:r>
              <a:rPr lang="en-US" dirty="0"/>
              <a:t>Need to know direction(s) of instability/what was repaired</a:t>
            </a:r>
          </a:p>
          <a:p>
            <a:pPr lvl="1"/>
            <a:r>
              <a:rPr lang="en-US" dirty="0"/>
              <a:t>Don’t forget the scapulothoracic joint</a:t>
            </a:r>
          </a:p>
          <a:p>
            <a:r>
              <a:rPr lang="en-US" dirty="0">
                <a:solidFill>
                  <a:srgbClr val="FF0000"/>
                </a:solidFill>
              </a:rPr>
              <a:t>Younger, male, contact athletes- higher risk of failure with non-op management</a:t>
            </a:r>
          </a:p>
          <a:p>
            <a:pPr lvl="1"/>
            <a:r>
              <a:rPr lang="en-US" dirty="0">
                <a:solidFill>
                  <a:srgbClr val="FF0000"/>
                </a:solidFill>
              </a:rPr>
              <a:t>i.e. Recurrent dislocations</a:t>
            </a:r>
            <a:endParaRPr lang="en-US" dirty="0"/>
          </a:p>
          <a:p>
            <a:r>
              <a:rPr lang="en-US" dirty="0"/>
              <a:t>Rehab focused on dynamic rotator cuff strengthening and scapular stabilization</a:t>
            </a:r>
          </a:p>
          <a:p>
            <a:endParaRPr lang="en-US" dirty="0"/>
          </a:p>
        </p:txBody>
      </p:sp>
      <p:sp>
        <p:nvSpPr>
          <p:cNvPr id="7"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Summary</a:t>
            </a:r>
          </a:p>
        </p:txBody>
      </p:sp>
      <p:pic>
        <p:nvPicPr>
          <p:cNvPr id="10" name="Picture 9">
            <a:extLst>
              <a:ext uri="{FF2B5EF4-FFF2-40B4-BE49-F238E27FC236}">
                <a16:creationId xmlns:a16="http://schemas.microsoft.com/office/drawing/2014/main" id="{514AC3E4-0C46-461C-AB88-8EF7A381A9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91939" y="1556425"/>
            <a:ext cx="3429000" cy="2743200"/>
          </a:xfrm>
          <a:prstGeom prst="rect">
            <a:avLst/>
          </a:prstGeom>
        </p:spPr>
      </p:pic>
    </p:spTree>
    <p:extLst>
      <p:ext uri="{BB962C8B-B14F-4D97-AF65-F5344CB8AC3E}">
        <p14:creationId xmlns:p14="http://schemas.microsoft.com/office/powerpoint/2010/main" val="21429347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1898" y="4497625"/>
            <a:ext cx="9708204" cy="1754326"/>
          </a:xfrm>
          <a:prstGeom prst="rect">
            <a:avLst/>
          </a:prstGeom>
          <a:noFill/>
        </p:spPr>
        <p:txBody>
          <a:bodyPr wrap="square" rtlCol="0">
            <a:spAutoFit/>
          </a:bodyPr>
          <a:lstStyle/>
          <a:p>
            <a:r>
              <a:rPr lang="en-US" dirty="0"/>
              <a:t>Do not need </a:t>
            </a:r>
            <a:r>
              <a:rPr lang="en-US"/>
              <a:t>to immobilize in </a:t>
            </a:r>
            <a:r>
              <a:rPr lang="en-US" dirty="0"/>
              <a:t>ER after anterior dislocation</a:t>
            </a:r>
            <a:endParaRPr lang="en-US" dirty="0">
              <a:sym typeface="Wingdings"/>
            </a:endParaRPr>
          </a:p>
          <a:p>
            <a:r>
              <a:rPr lang="en-US" dirty="0">
                <a:sym typeface="Wingdings"/>
              </a:rPr>
              <a:t>Patient had seizure, shoulder pain with “negative” x-ray and can’t ER</a:t>
            </a:r>
            <a:r>
              <a:rPr lang="en-US" dirty="0">
                <a:sym typeface="Wingdings" panose="05000000000000000000" pitchFamily="2" charset="2"/>
              </a:rPr>
              <a:t> think posterior dislocation</a:t>
            </a:r>
            <a:endParaRPr lang="en-US" dirty="0">
              <a:sym typeface="Wingdings"/>
            </a:endParaRPr>
          </a:p>
          <a:p>
            <a:r>
              <a:rPr lang="en-US" dirty="0">
                <a:sym typeface="Wingdings"/>
              </a:rPr>
              <a:t>Patient older than 40 with dislocation and can’t raise arm a few weeks after surgery</a:t>
            </a:r>
            <a:r>
              <a:rPr lang="en-US" dirty="0">
                <a:sym typeface="Wingdings" panose="05000000000000000000" pitchFamily="2" charset="2"/>
              </a:rPr>
              <a:t> rotator cuff tear</a:t>
            </a:r>
            <a:endParaRPr lang="en-US" dirty="0">
              <a:sym typeface="Wingdings"/>
            </a:endParaRPr>
          </a:p>
          <a:p>
            <a:r>
              <a:rPr lang="en-US" dirty="0">
                <a:sym typeface="Wingdings"/>
              </a:rPr>
              <a:t>Protect repaired structures early on during rehab, early isometrics</a:t>
            </a:r>
          </a:p>
          <a:p>
            <a:r>
              <a:rPr lang="en-US" dirty="0">
                <a:sym typeface="Wingdings"/>
              </a:rPr>
              <a:t>Multidirectional instability</a:t>
            </a:r>
            <a:r>
              <a:rPr lang="en-US" dirty="0">
                <a:sym typeface="Wingdings" panose="05000000000000000000" pitchFamily="2" charset="2"/>
              </a:rPr>
              <a:t> ask about family history of connective tissue disorders</a:t>
            </a:r>
            <a:endParaRPr lang="en-US" dirty="0"/>
          </a:p>
          <a:p>
            <a:endParaRPr lang="en-US" dirty="0"/>
          </a:p>
        </p:txBody>
      </p:sp>
      <p:sp>
        <p:nvSpPr>
          <p:cNvPr id="7" name="Title 1"/>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Shoulder Instability Pearls</a:t>
            </a:r>
          </a:p>
        </p:txBody>
      </p:sp>
      <p:pic>
        <p:nvPicPr>
          <p:cNvPr id="9" name="Picture 8">
            <a:extLst>
              <a:ext uri="{FF2B5EF4-FFF2-40B4-BE49-F238E27FC236}">
                <a16:creationId xmlns:a16="http://schemas.microsoft.com/office/drawing/2014/main" id="{87818908-30A7-4A71-9B3C-AA3848F18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750" y="1690688"/>
            <a:ext cx="4000500" cy="2800350"/>
          </a:xfrm>
          <a:prstGeom prst="rect">
            <a:avLst/>
          </a:prstGeom>
        </p:spPr>
      </p:pic>
    </p:spTree>
    <p:extLst>
      <p:ext uri="{BB962C8B-B14F-4D97-AF65-F5344CB8AC3E}">
        <p14:creationId xmlns:p14="http://schemas.microsoft.com/office/powerpoint/2010/main" val="3155931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 y="2670580"/>
            <a:ext cx="10515600" cy="1325563"/>
          </a:xfrm>
        </p:spPr>
        <p:txBody>
          <a:bodyPr/>
          <a:lstStyle/>
          <a:p>
            <a:pPr algn="ctr"/>
            <a:r>
              <a:rPr lang="en-US" b="1" dirty="0"/>
              <a:t>Thank You</a:t>
            </a:r>
          </a:p>
        </p:txBody>
      </p:sp>
    </p:spTree>
    <p:extLst>
      <p:ext uri="{BB962C8B-B14F-4D97-AF65-F5344CB8AC3E}">
        <p14:creationId xmlns:p14="http://schemas.microsoft.com/office/powerpoint/2010/main" val="34873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The Basics</a:t>
            </a:r>
          </a:p>
        </p:txBody>
      </p:sp>
      <p:sp>
        <p:nvSpPr>
          <p:cNvPr id="3" name="Content Placeholder 2"/>
          <p:cNvSpPr>
            <a:spLocks noGrp="1"/>
          </p:cNvSpPr>
          <p:nvPr>
            <p:ph idx="1"/>
          </p:nvPr>
        </p:nvSpPr>
        <p:spPr/>
        <p:txBody>
          <a:bodyPr>
            <a:normAutofit/>
          </a:bodyPr>
          <a:lstStyle/>
          <a:p>
            <a:r>
              <a:rPr lang="en-US" dirty="0"/>
              <a:t>If it popped out the front, don’t abduct/externally rotate the arm</a:t>
            </a:r>
          </a:p>
          <a:p>
            <a:endParaRPr lang="en-US" dirty="0"/>
          </a:p>
          <a:p>
            <a:r>
              <a:rPr lang="en-US" dirty="0"/>
              <a:t>If it popped out the back, don’t adduct/internally rotate the arm</a:t>
            </a:r>
          </a:p>
          <a:p>
            <a:pPr lvl="1">
              <a:buNone/>
            </a:pPr>
            <a:endParaRPr lang="en-US" dirty="0">
              <a:solidFill>
                <a:schemeClr val="tx1"/>
              </a:solidFill>
            </a:endParaRPr>
          </a:p>
          <a:p>
            <a:pPr lvl="1"/>
            <a:endParaRPr lang="en-US" dirty="0">
              <a:solidFill>
                <a:schemeClr val="tx1"/>
              </a:solidFill>
            </a:endParaRPr>
          </a:p>
        </p:txBody>
      </p:sp>
    </p:spTree>
    <p:extLst>
      <p:ext uri="{BB962C8B-B14F-4D97-AF65-F5344CB8AC3E}">
        <p14:creationId xmlns:p14="http://schemas.microsoft.com/office/powerpoint/2010/main" val="2398450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920" y="2670580"/>
            <a:ext cx="10515600" cy="1325563"/>
          </a:xfrm>
        </p:spPr>
        <p:txBody>
          <a:bodyPr/>
          <a:lstStyle/>
          <a:p>
            <a:pPr algn="ctr"/>
            <a:r>
              <a:rPr lang="en-US" b="1" dirty="0"/>
              <a:t>Thank You</a:t>
            </a:r>
          </a:p>
        </p:txBody>
      </p:sp>
    </p:spTree>
    <p:extLst>
      <p:ext uri="{BB962C8B-B14F-4D97-AF65-F5344CB8AC3E}">
        <p14:creationId xmlns:p14="http://schemas.microsoft.com/office/powerpoint/2010/main" val="4056124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03664" y="2967335"/>
            <a:ext cx="184666" cy="923330"/>
          </a:xfrm>
          <a:prstGeom prst="rect">
            <a:avLst/>
          </a:prstGeom>
          <a:noFill/>
        </p:spPr>
        <p:txBody>
          <a:bodyPr wrap="none" lIns="91440" tIns="45720" rIns="91440" bIns="45720">
            <a:spAutoFit/>
          </a:bodyPr>
          <a:lstStyle/>
          <a:p>
            <a:pPr algn="ct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Title 1"/>
          <p:cNvSpPr>
            <a:spLocks noGrp="1"/>
          </p:cNvSpPr>
          <p:nvPr>
            <p:ph type="title"/>
          </p:nvPr>
        </p:nvSpPr>
        <p:spPr>
          <a:xfrm>
            <a:off x="838197" y="329949"/>
            <a:ext cx="10515600" cy="1325563"/>
          </a:xfrm>
        </p:spPr>
        <p:txBody>
          <a:bodyPr/>
          <a:lstStyle/>
          <a:p>
            <a:pPr algn="ctr"/>
            <a:r>
              <a:rPr lang="en-US" b="1" dirty="0"/>
              <a:t>Not All Instability is the Same</a:t>
            </a:r>
          </a:p>
        </p:txBody>
      </p:sp>
      <p:pic>
        <p:nvPicPr>
          <p:cNvPr id="19" name="Picture 18">
            <a:extLst>
              <a:ext uri="{FF2B5EF4-FFF2-40B4-BE49-F238E27FC236}">
                <a16:creationId xmlns:a16="http://schemas.microsoft.com/office/drawing/2014/main" id="{D6CAA23D-27EB-446F-9371-62EEC81CE600}"/>
              </a:ext>
            </a:extLst>
          </p:cNvPr>
          <p:cNvPicPr>
            <a:picLocks noChangeAspect="1"/>
          </p:cNvPicPr>
          <p:nvPr/>
        </p:nvPicPr>
        <p:blipFill rotWithShape="1">
          <a:blip r:embed="rId3">
            <a:extLst>
              <a:ext uri="{28A0092B-C50C-407E-A947-70E740481C1C}">
                <a14:useLocalDpi xmlns:a14="http://schemas.microsoft.com/office/drawing/2010/main" val="0"/>
              </a:ext>
            </a:extLst>
          </a:blip>
          <a:srcRect l="38279" t="3651" r="37632" b="10152"/>
          <a:stretch/>
        </p:blipFill>
        <p:spPr>
          <a:xfrm>
            <a:off x="147102" y="1901188"/>
            <a:ext cx="2936894" cy="4513634"/>
          </a:xfrm>
          <a:prstGeom prst="rect">
            <a:avLst/>
          </a:prstGeom>
        </p:spPr>
      </p:pic>
      <p:sp>
        <p:nvSpPr>
          <p:cNvPr id="12" name="TextBox 11"/>
          <p:cNvSpPr txBox="1"/>
          <p:nvPr/>
        </p:nvSpPr>
        <p:spPr>
          <a:xfrm>
            <a:off x="450637" y="2163371"/>
            <a:ext cx="2607013" cy="923330"/>
          </a:xfrm>
          <a:prstGeom prst="rect">
            <a:avLst/>
          </a:prstGeom>
          <a:noFill/>
        </p:spPr>
        <p:txBody>
          <a:bodyPr wrap="square" rtlCol="0">
            <a:spAutoFit/>
          </a:bodyPr>
          <a:lstStyle/>
          <a:p>
            <a:r>
              <a:rPr lang="en-US" dirty="0">
                <a:solidFill>
                  <a:schemeClr val="bg1"/>
                </a:solidFill>
              </a:rPr>
              <a:t>Traumatic</a:t>
            </a:r>
          </a:p>
          <a:p>
            <a:r>
              <a:rPr lang="en-US" dirty="0">
                <a:solidFill>
                  <a:schemeClr val="bg1"/>
                </a:solidFill>
              </a:rPr>
              <a:t>Anterior</a:t>
            </a:r>
          </a:p>
          <a:p>
            <a:r>
              <a:rPr lang="en-US" dirty="0">
                <a:solidFill>
                  <a:schemeClr val="bg1"/>
                </a:solidFill>
              </a:rPr>
              <a:t>Dislocation</a:t>
            </a:r>
          </a:p>
        </p:txBody>
      </p:sp>
      <p:pic>
        <p:nvPicPr>
          <p:cNvPr id="20" name="Picture 19">
            <a:extLst>
              <a:ext uri="{FF2B5EF4-FFF2-40B4-BE49-F238E27FC236}">
                <a16:creationId xmlns:a16="http://schemas.microsoft.com/office/drawing/2014/main" id="{1F321A45-4FB4-4CEA-8B5D-32E53BEC702F}"/>
              </a:ext>
            </a:extLst>
          </p:cNvPr>
          <p:cNvPicPr>
            <a:picLocks noChangeAspect="1"/>
          </p:cNvPicPr>
          <p:nvPr/>
        </p:nvPicPr>
        <p:blipFill rotWithShape="1">
          <a:blip r:embed="rId4"/>
          <a:srcRect l="46666" t="17731" r="16875" b="30780"/>
          <a:stretch/>
        </p:blipFill>
        <p:spPr>
          <a:xfrm>
            <a:off x="3250388" y="1519071"/>
            <a:ext cx="2898259" cy="2623612"/>
          </a:xfrm>
          <a:prstGeom prst="rect">
            <a:avLst/>
          </a:prstGeom>
        </p:spPr>
      </p:pic>
      <p:pic>
        <p:nvPicPr>
          <p:cNvPr id="22" name="Picture 21">
            <a:extLst>
              <a:ext uri="{FF2B5EF4-FFF2-40B4-BE49-F238E27FC236}">
                <a16:creationId xmlns:a16="http://schemas.microsoft.com/office/drawing/2014/main" id="{E214A2BF-43CE-4406-86C8-F28863F8AC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269" t="28755" r="7702" b="8834"/>
          <a:stretch/>
        </p:blipFill>
        <p:spPr>
          <a:xfrm rot="5400000">
            <a:off x="3217771" y="3707107"/>
            <a:ext cx="2984795" cy="2898260"/>
          </a:xfrm>
          <a:prstGeom prst="rect">
            <a:avLst/>
          </a:prstGeom>
        </p:spPr>
      </p:pic>
      <p:sp>
        <p:nvSpPr>
          <p:cNvPr id="13" name="TextBox 12"/>
          <p:cNvSpPr txBox="1"/>
          <p:nvPr/>
        </p:nvSpPr>
        <p:spPr>
          <a:xfrm>
            <a:off x="3321846" y="1584132"/>
            <a:ext cx="1927066" cy="923330"/>
          </a:xfrm>
          <a:prstGeom prst="rect">
            <a:avLst/>
          </a:prstGeom>
          <a:noFill/>
        </p:spPr>
        <p:txBody>
          <a:bodyPr wrap="none" rtlCol="0">
            <a:spAutoFit/>
          </a:bodyPr>
          <a:lstStyle/>
          <a:p>
            <a:r>
              <a:rPr lang="en-US" dirty="0">
                <a:solidFill>
                  <a:schemeClr val="bg1"/>
                </a:solidFill>
              </a:rPr>
              <a:t>Posterior Shoulder</a:t>
            </a:r>
          </a:p>
          <a:p>
            <a:r>
              <a:rPr lang="en-US" dirty="0">
                <a:solidFill>
                  <a:schemeClr val="bg1"/>
                </a:solidFill>
              </a:rPr>
              <a:t>Dislocation</a:t>
            </a:r>
          </a:p>
          <a:p>
            <a:endParaRPr lang="en-US" dirty="0"/>
          </a:p>
        </p:txBody>
      </p:sp>
      <p:pic>
        <p:nvPicPr>
          <p:cNvPr id="26" name="Picture 25">
            <a:extLst>
              <a:ext uri="{FF2B5EF4-FFF2-40B4-BE49-F238E27FC236}">
                <a16:creationId xmlns:a16="http://schemas.microsoft.com/office/drawing/2014/main" id="{E5E90853-8712-4B7F-92A9-2D986ED2C8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69950" y="4486612"/>
            <a:ext cx="2898262" cy="2173696"/>
          </a:xfrm>
          <a:prstGeom prst="rect">
            <a:avLst/>
          </a:prstGeom>
        </p:spPr>
      </p:pic>
      <p:sp>
        <p:nvSpPr>
          <p:cNvPr id="10" name="TextBox 9"/>
          <p:cNvSpPr txBox="1"/>
          <p:nvPr/>
        </p:nvSpPr>
        <p:spPr>
          <a:xfrm>
            <a:off x="6200585" y="4571808"/>
            <a:ext cx="2491003" cy="369332"/>
          </a:xfrm>
          <a:prstGeom prst="rect">
            <a:avLst/>
          </a:prstGeom>
          <a:noFill/>
        </p:spPr>
        <p:txBody>
          <a:bodyPr wrap="none" rtlCol="0">
            <a:spAutoFit/>
          </a:bodyPr>
          <a:lstStyle/>
          <a:p>
            <a:r>
              <a:rPr lang="en-US" dirty="0" err="1">
                <a:solidFill>
                  <a:schemeClr val="bg1"/>
                </a:solidFill>
              </a:rPr>
              <a:t>Multidirection</a:t>
            </a:r>
            <a:r>
              <a:rPr lang="en-US" dirty="0">
                <a:solidFill>
                  <a:schemeClr val="bg1"/>
                </a:solidFill>
              </a:rPr>
              <a:t> Instability</a:t>
            </a:r>
          </a:p>
        </p:txBody>
      </p:sp>
      <p:pic>
        <p:nvPicPr>
          <p:cNvPr id="28" name="Picture 27">
            <a:extLst>
              <a:ext uri="{FF2B5EF4-FFF2-40B4-BE49-F238E27FC236}">
                <a16:creationId xmlns:a16="http://schemas.microsoft.com/office/drawing/2014/main" id="{56275637-AF62-4CAF-9A84-17C6B8B814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8725" y="1490981"/>
            <a:ext cx="2458545" cy="2967541"/>
          </a:xfrm>
          <a:prstGeom prst="rect">
            <a:avLst/>
          </a:prstGeom>
        </p:spPr>
      </p:pic>
      <p:sp>
        <p:nvSpPr>
          <p:cNvPr id="29" name="TextBox 28">
            <a:extLst>
              <a:ext uri="{FF2B5EF4-FFF2-40B4-BE49-F238E27FC236}">
                <a16:creationId xmlns:a16="http://schemas.microsoft.com/office/drawing/2014/main" id="{99CCE5C9-0C32-4DDA-AF0C-4CFD90D010C5}"/>
              </a:ext>
            </a:extLst>
          </p:cNvPr>
          <p:cNvSpPr txBox="1"/>
          <p:nvPr/>
        </p:nvSpPr>
        <p:spPr>
          <a:xfrm>
            <a:off x="6587642" y="1556042"/>
            <a:ext cx="1716893" cy="369332"/>
          </a:xfrm>
          <a:prstGeom prst="rect">
            <a:avLst/>
          </a:prstGeom>
          <a:noFill/>
        </p:spPr>
        <p:txBody>
          <a:bodyPr wrap="square" rtlCol="0">
            <a:spAutoFit/>
          </a:bodyPr>
          <a:lstStyle/>
          <a:p>
            <a:r>
              <a:rPr lang="en-US" dirty="0" err="1">
                <a:solidFill>
                  <a:schemeClr val="bg1"/>
                </a:solidFill>
              </a:rPr>
              <a:t>Luxatio</a:t>
            </a:r>
            <a:r>
              <a:rPr lang="en-US" dirty="0">
                <a:solidFill>
                  <a:schemeClr val="bg1"/>
                </a:solidFill>
              </a:rPr>
              <a:t> </a:t>
            </a:r>
            <a:r>
              <a:rPr lang="en-US" dirty="0" err="1">
                <a:solidFill>
                  <a:schemeClr val="bg1"/>
                </a:solidFill>
              </a:rPr>
              <a:t>Erecta</a:t>
            </a:r>
            <a:endParaRPr lang="en-US" dirty="0">
              <a:solidFill>
                <a:schemeClr val="bg1"/>
              </a:solidFill>
            </a:endParaRPr>
          </a:p>
        </p:txBody>
      </p:sp>
      <p:pic>
        <p:nvPicPr>
          <p:cNvPr id="31" name="Picture 30">
            <a:extLst>
              <a:ext uri="{FF2B5EF4-FFF2-40B4-BE49-F238E27FC236}">
                <a16:creationId xmlns:a16="http://schemas.microsoft.com/office/drawing/2014/main" id="{DB99D5EF-41E4-406A-AD01-C85A15438BA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3094" r="18369"/>
          <a:stretch/>
        </p:blipFill>
        <p:spPr>
          <a:xfrm rot="5400000">
            <a:off x="8529379" y="2337057"/>
            <a:ext cx="4064936" cy="2872238"/>
          </a:xfrm>
          <a:prstGeom prst="rect">
            <a:avLst/>
          </a:prstGeom>
        </p:spPr>
      </p:pic>
      <p:sp>
        <p:nvSpPr>
          <p:cNvPr id="32" name="TextBox 31">
            <a:extLst>
              <a:ext uri="{FF2B5EF4-FFF2-40B4-BE49-F238E27FC236}">
                <a16:creationId xmlns:a16="http://schemas.microsoft.com/office/drawing/2014/main" id="{47FEA5C7-37D5-485B-BAFD-0A59C3916C82}"/>
              </a:ext>
            </a:extLst>
          </p:cNvPr>
          <p:cNvSpPr txBox="1"/>
          <p:nvPr/>
        </p:nvSpPr>
        <p:spPr>
          <a:xfrm>
            <a:off x="9811291" y="1758321"/>
            <a:ext cx="2186675" cy="646331"/>
          </a:xfrm>
          <a:prstGeom prst="rect">
            <a:avLst/>
          </a:prstGeom>
          <a:noFill/>
        </p:spPr>
        <p:txBody>
          <a:bodyPr wrap="square" rtlCol="0">
            <a:spAutoFit/>
          </a:bodyPr>
          <a:lstStyle/>
          <a:p>
            <a:r>
              <a:rPr lang="en-US" dirty="0">
                <a:solidFill>
                  <a:schemeClr val="bg1"/>
                </a:solidFill>
              </a:rPr>
              <a:t>Proximal </a:t>
            </a:r>
            <a:r>
              <a:rPr lang="en-US" dirty="0" err="1">
                <a:solidFill>
                  <a:schemeClr val="bg1"/>
                </a:solidFill>
              </a:rPr>
              <a:t>Humerus</a:t>
            </a:r>
            <a:r>
              <a:rPr lang="en-US" dirty="0">
                <a:solidFill>
                  <a:schemeClr val="bg1"/>
                </a:solidFill>
              </a:rPr>
              <a:t> Fracture-Dislocation</a:t>
            </a:r>
          </a:p>
        </p:txBody>
      </p:sp>
    </p:spTree>
    <p:extLst>
      <p:ext uri="{BB962C8B-B14F-4D97-AF65-F5344CB8AC3E}">
        <p14:creationId xmlns:p14="http://schemas.microsoft.com/office/powerpoint/2010/main" val="179317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Anatomical Considerations</a:t>
            </a:r>
          </a:p>
        </p:txBody>
      </p:sp>
      <p:sp>
        <p:nvSpPr>
          <p:cNvPr id="3" name="Content Placeholder 2"/>
          <p:cNvSpPr>
            <a:spLocks noGrp="1"/>
          </p:cNvSpPr>
          <p:nvPr>
            <p:ph idx="1"/>
          </p:nvPr>
        </p:nvSpPr>
        <p:spPr>
          <a:xfrm>
            <a:off x="838200" y="1368425"/>
            <a:ext cx="10515600" cy="4351338"/>
          </a:xfrm>
        </p:spPr>
        <p:txBody>
          <a:bodyPr>
            <a:normAutofit/>
          </a:bodyPr>
          <a:lstStyle/>
          <a:p>
            <a:r>
              <a:rPr lang="en-US" dirty="0"/>
              <a:t>Pathophysiology</a:t>
            </a:r>
          </a:p>
          <a:p>
            <a:pPr lvl="1"/>
            <a:r>
              <a:rPr lang="en-US" dirty="0"/>
              <a:t>Dynamic Restraints</a:t>
            </a:r>
          </a:p>
          <a:p>
            <a:pPr lvl="2"/>
            <a:r>
              <a:rPr lang="en-US" dirty="0"/>
              <a:t>Rotator cuff muscles (SITS)</a:t>
            </a:r>
          </a:p>
          <a:p>
            <a:pPr lvl="2"/>
            <a:r>
              <a:rPr lang="en-US" dirty="0"/>
              <a:t>Scapular stabilizing muscles</a:t>
            </a:r>
          </a:p>
          <a:p>
            <a:pPr lvl="1"/>
            <a:r>
              <a:rPr lang="en-US" dirty="0"/>
              <a:t>Static Restraints</a:t>
            </a:r>
          </a:p>
          <a:p>
            <a:pPr lvl="2"/>
            <a:r>
              <a:rPr lang="en-US" dirty="0"/>
              <a:t>Labrum, Capsule, IGHL/MGHL/SGHL</a:t>
            </a:r>
          </a:p>
          <a:p>
            <a:pPr lvl="2"/>
            <a:r>
              <a:rPr lang="en-US" dirty="0"/>
              <a:t>Anterior band of the IGHL is most important restraint in abduction, external rotation</a:t>
            </a:r>
          </a:p>
          <a:p>
            <a:pPr lvl="1">
              <a:buNone/>
            </a:pPr>
            <a:endParaRPr lang="en-US" dirty="0">
              <a:solidFill>
                <a:schemeClr val="tx1"/>
              </a:solidFill>
            </a:endParaRPr>
          </a:p>
          <a:p>
            <a:pPr lvl="1"/>
            <a:endParaRPr lang="en-US" dirty="0">
              <a:solidFill>
                <a:schemeClr val="tx1"/>
              </a:solidFill>
            </a:endParaRPr>
          </a:p>
        </p:txBody>
      </p:sp>
      <p:pic>
        <p:nvPicPr>
          <p:cNvPr id="5" name="Picture 4">
            <a:extLst>
              <a:ext uri="{FF2B5EF4-FFF2-40B4-BE49-F238E27FC236}">
                <a16:creationId xmlns:a16="http://schemas.microsoft.com/office/drawing/2014/main" id="{C33B674F-125C-4689-A1A9-DB5E5B8272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566" y="4069477"/>
            <a:ext cx="8874868" cy="265358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Anatomical Considerations</a:t>
            </a:r>
          </a:p>
        </p:txBody>
      </p:sp>
      <p:pic>
        <p:nvPicPr>
          <p:cNvPr id="6" name="Content Placeholder 5" descr="imagesCANHP9CF.jpg"/>
          <p:cNvPicPr>
            <a:picLocks noGrp="1" noChangeAspect="1"/>
          </p:cNvPicPr>
          <p:nvPr>
            <p:ph idx="1"/>
          </p:nvPr>
        </p:nvPicPr>
        <p:blipFill>
          <a:blip r:embed="rId3" cstate="print"/>
          <a:stretch>
            <a:fillRect/>
          </a:stretch>
        </p:blipFill>
        <p:spPr>
          <a:xfrm>
            <a:off x="7955902" y="1690688"/>
            <a:ext cx="4023360" cy="4023360"/>
          </a:xfrm>
        </p:spPr>
      </p:pic>
      <p:sp>
        <p:nvSpPr>
          <p:cNvPr id="5" name="Content Placeholder 2">
            <a:extLst>
              <a:ext uri="{FF2B5EF4-FFF2-40B4-BE49-F238E27FC236}">
                <a16:creationId xmlns:a16="http://schemas.microsoft.com/office/drawing/2014/main" id="{2DD45164-00A6-452C-8144-58B998ECAC7B}"/>
              </a:ext>
            </a:extLst>
          </p:cNvPr>
          <p:cNvSpPr txBox="1">
            <a:spLocks/>
          </p:cNvSpPr>
          <p:nvPr/>
        </p:nvSpPr>
        <p:spPr>
          <a:xfrm>
            <a:off x="129268" y="1869088"/>
            <a:ext cx="7671124" cy="477430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Capsule/Ligaments</a:t>
            </a:r>
          </a:p>
          <a:p>
            <a:pPr lvl="1"/>
            <a:r>
              <a:rPr lang="en-US" dirty="0"/>
              <a:t>Inferior Glenohumeral Ligament Complex</a:t>
            </a:r>
          </a:p>
          <a:p>
            <a:pPr lvl="2"/>
            <a:r>
              <a:rPr lang="en-US" dirty="0"/>
              <a:t>Heavily involved in maintaining shoulder stability</a:t>
            </a:r>
          </a:p>
          <a:p>
            <a:pPr lvl="2"/>
            <a:r>
              <a:rPr lang="en-US" dirty="0"/>
              <a:t>Forms a hammock with anterior and posterior bands</a:t>
            </a:r>
          </a:p>
          <a:p>
            <a:pPr lvl="2"/>
            <a:r>
              <a:rPr lang="en-US" dirty="0"/>
              <a:t>Primary stabilizer limiting anterior, posterior &amp; inferior humeral translation at 90° abduction</a:t>
            </a:r>
          </a:p>
          <a:p>
            <a:pPr lvl="2"/>
            <a:r>
              <a:rPr lang="en-US" dirty="0"/>
              <a:t>Bankart lesion= detachment of anterior band off glenoid</a:t>
            </a:r>
          </a:p>
          <a:p>
            <a:pPr lvl="1"/>
            <a:r>
              <a:rPr lang="en-US" dirty="0"/>
              <a:t>Middle Glenohumeral Ligament</a:t>
            </a:r>
          </a:p>
          <a:p>
            <a:pPr lvl="2"/>
            <a:r>
              <a:rPr lang="en-US" dirty="0"/>
              <a:t>Primarily effective at 45° abduction </a:t>
            </a:r>
          </a:p>
          <a:p>
            <a:pPr lvl="2"/>
            <a:r>
              <a:rPr lang="en-US" dirty="0"/>
              <a:t>Helps limit external rotation, inferior and anterior humeral translation</a:t>
            </a:r>
          </a:p>
          <a:p>
            <a:pPr lvl="1"/>
            <a:r>
              <a:rPr lang="en-US" dirty="0"/>
              <a:t>Superior Glenohumeral Ligament</a:t>
            </a:r>
          </a:p>
          <a:p>
            <a:pPr lvl="2"/>
            <a:r>
              <a:rPr lang="en-US" dirty="0"/>
              <a:t>Minor role in preventing anterior instability</a:t>
            </a:r>
          </a:p>
          <a:p>
            <a:pPr lvl="2"/>
            <a:r>
              <a:rPr lang="en-US" dirty="0"/>
              <a:t>Mainly effective at limiting inferior translation and ER with arm at side/adducted</a:t>
            </a:r>
          </a:p>
          <a:p>
            <a:pPr lvl="1">
              <a:buFont typeface="Arial" panose="020B0604020202020204" pitchFamily="34" charset="0"/>
              <a:buNone/>
            </a:pPr>
            <a:endParaRPr lang="en-US" dirty="0"/>
          </a:p>
          <a:p>
            <a:pPr lvl="1"/>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2284</TotalTime>
  <Words>2129</Words>
  <Application>Microsoft Office PowerPoint</Application>
  <PresentationFormat>Widescreen</PresentationFormat>
  <Paragraphs>316</Paragraphs>
  <Slides>45</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Calibri Light</vt:lpstr>
      <vt:lpstr>Georgia</vt:lpstr>
      <vt:lpstr>Wingdings</vt:lpstr>
      <vt:lpstr>Office Theme</vt:lpstr>
      <vt:lpstr>Shoulder Instability: Therapy Role in Non-Op and  Operative Treatment</vt:lpstr>
      <vt:lpstr>Disclosure Statement</vt:lpstr>
      <vt:lpstr>Potential Subjects to Discuss</vt:lpstr>
      <vt:lpstr>Trevor R. Born, M.D.</vt:lpstr>
      <vt:lpstr>The Basics</vt:lpstr>
      <vt:lpstr>Thank You</vt:lpstr>
      <vt:lpstr>Not All Instability is the Same</vt:lpstr>
      <vt:lpstr>Anatomical Considerations</vt:lpstr>
      <vt:lpstr>Anatomical Considerations</vt:lpstr>
      <vt:lpstr>Anatomical Considerations</vt:lpstr>
      <vt:lpstr>Anatomical Considerations</vt:lpstr>
      <vt:lpstr>PowerPoint Presentation</vt:lpstr>
      <vt:lpstr>Patient Evaluation</vt:lpstr>
      <vt:lpstr>Shoulder Instability Imaging</vt:lpstr>
      <vt:lpstr>Shoulder Instability</vt:lpstr>
      <vt:lpstr>Anterior Instability</vt:lpstr>
      <vt:lpstr>Anterior Instability</vt:lpstr>
      <vt:lpstr>Treatment</vt:lpstr>
      <vt:lpstr>Treatment</vt:lpstr>
      <vt:lpstr>Surgical Treatment</vt:lpstr>
      <vt:lpstr>Arthroscopic Management (Bankart Lesion)</vt:lpstr>
      <vt:lpstr>Arthroscopic Management (Bony Bankart)</vt:lpstr>
      <vt:lpstr>Open Management</vt:lpstr>
      <vt:lpstr>Posterior Instability</vt:lpstr>
      <vt:lpstr>Treatment</vt:lpstr>
      <vt:lpstr>Arthroscopic Management</vt:lpstr>
      <vt:lpstr>Open Management</vt:lpstr>
      <vt:lpstr>Multidirectional Instability (MDI)</vt:lpstr>
      <vt:lpstr>Non-operative and post-operative rehab will essentially follow similar principles</vt:lpstr>
      <vt:lpstr>Rehabilitation</vt:lpstr>
      <vt:lpstr>The Basics</vt:lpstr>
      <vt:lpstr>Rehabilitation</vt:lpstr>
      <vt:lpstr>PowerPoint Presentation</vt:lpstr>
      <vt:lpstr>Exercises</vt:lpstr>
      <vt:lpstr>Exercises</vt:lpstr>
      <vt:lpstr>It’s not just the ball and socket</vt:lpstr>
      <vt:lpstr>Rehabilitation</vt:lpstr>
      <vt:lpstr>Scapular Dyskinesis</vt:lpstr>
      <vt:lpstr>Evaluation of the Scapula</vt:lpstr>
      <vt:lpstr>Treatment of Scapular Dyskinesis</vt:lpstr>
      <vt:lpstr>Treatment of Scapular Dyskinesis – First Exercises</vt:lpstr>
      <vt:lpstr>Treatment of Scapular Dyskinesis – Later in Progression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Trevor Born</dc:creator>
  <cp:lastModifiedBy>April Mason</cp:lastModifiedBy>
  <cp:revision>185</cp:revision>
  <dcterms:created xsi:type="dcterms:W3CDTF">2015-08-20T20:31:14Z</dcterms:created>
  <dcterms:modified xsi:type="dcterms:W3CDTF">2018-08-28T20:21:04Z</dcterms:modified>
</cp:coreProperties>
</file>