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3" r:id="rId1"/>
  </p:sldMasterIdLst>
  <p:notesMasterIdLst>
    <p:notesMasterId r:id="rId21"/>
  </p:notesMasterIdLst>
  <p:sldIdLst>
    <p:sldId id="256" r:id="rId2"/>
    <p:sldId id="346" r:id="rId3"/>
    <p:sldId id="391" r:id="rId4"/>
    <p:sldId id="420" r:id="rId5"/>
    <p:sldId id="406" r:id="rId6"/>
    <p:sldId id="408" r:id="rId7"/>
    <p:sldId id="409" r:id="rId8"/>
    <p:sldId id="422" r:id="rId9"/>
    <p:sldId id="419" r:id="rId10"/>
    <p:sldId id="410" r:id="rId11"/>
    <p:sldId id="411" r:id="rId12"/>
    <p:sldId id="418" r:id="rId13"/>
    <p:sldId id="417" r:id="rId14"/>
    <p:sldId id="412" r:id="rId15"/>
    <p:sldId id="413" r:id="rId16"/>
    <p:sldId id="414" r:id="rId17"/>
    <p:sldId id="415" r:id="rId18"/>
    <p:sldId id="421" r:id="rId19"/>
    <p:sldId id="395" r:id="rId20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4" autoAdjust="0"/>
  </p:normalViewPr>
  <p:slideViewPr>
    <p:cSldViewPr>
      <p:cViewPr varScale="1">
        <p:scale>
          <a:sx n="108" d="100"/>
          <a:sy n="108" d="100"/>
        </p:scale>
        <p:origin x="1704" y="14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792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758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229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229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229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BA59C2F8-1484-4D14-87F3-E3DD3F11757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140976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8611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/>
          </a:p>
        </p:txBody>
      </p:sp>
      <p:sp>
        <p:nvSpPr>
          <p:cNvPr id="6861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1D95066-3AD3-4B4D-B105-D4BBB87371DA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A59C2F8-1484-4D14-87F3-E3DD3F117572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A59C2F8-1484-4D14-87F3-E3DD3F117572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113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/>
          </a:p>
        </p:txBody>
      </p:sp>
      <p:sp>
        <p:nvSpPr>
          <p:cNvPr id="9114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F43FCEA-0C3B-452A-A73C-129BE220F430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A59C2F8-1484-4D14-87F3-E3DD3F117572}" type="slidenum">
              <a:rPr lang="en-US" smtClean="0"/>
              <a:pPr>
                <a:defRPr/>
              </a:pPr>
              <a:t>19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 bwMode="gray"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676400" y="2895600"/>
            <a:ext cx="7391400" cy="914400"/>
          </a:xfrm>
        </p:spPr>
        <p:txBody>
          <a:bodyPr anchor="b"/>
          <a:lstStyle>
            <a:lvl1pPr algn="r"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8806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676400" y="3733800"/>
            <a:ext cx="7391400" cy="749300"/>
          </a:xfrm>
        </p:spPr>
        <p:txBody>
          <a:bodyPr/>
          <a:lstStyle>
            <a:lvl1pPr marL="0" indent="0" algn="r">
              <a:buFont typeface="Wingdings" pitchFamily="2" charset="2"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DACE5B-3052-4A42-87C9-CAEBA7593B9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E9A747B-6237-4878-8B64-E5C70C1E6AD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62750" y="152400"/>
            <a:ext cx="1847850" cy="6248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19200" y="152400"/>
            <a:ext cx="5391150" cy="62484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647F86C-9145-472D-8870-B47463AF44C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 preserve="1">
  <p:cSld name="Title, Text and Clip 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152400"/>
            <a:ext cx="7391400" cy="10668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1219200" y="1676400"/>
            <a:ext cx="3619500" cy="47244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lipArt Placeholder 3"/>
          <p:cNvSpPr>
            <a:spLocks noGrp="1"/>
          </p:cNvSpPr>
          <p:nvPr>
            <p:ph type="clipArt" sz="half" idx="2"/>
          </p:nvPr>
        </p:nvSpPr>
        <p:spPr>
          <a:xfrm>
            <a:off x="4991100" y="1676400"/>
            <a:ext cx="3619500" cy="4724400"/>
          </a:xfr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E85B908-B8BE-4F0D-9F46-4B6D89C38C6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4018372-B831-4B90-A6A6-F39C5676124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FA80B5F-7ECF-4A6E-B0D5-7AD14C3A03D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19200" y="1676400"/>
            <a:ext cx="36195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91100" y="1676400"/>
            <a:ext cx="36195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E82B87D-6656-44A9-8134-0E53768C86A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2EC53EE-9D98-481B-A138-26267899022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2D5B6C7-78D5-4F5A-B089-6200E105BD6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AFFF526-2BAC-4E13-B08C-51371CD98F7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6F37206-5FEA-4795-A12D-5CEF509FC0D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E4B302E-1509-4220-ABC9-B3DB5ED57C0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4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219200" y="152400"/>
            <a:ext cx="73914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title style</a:t>
            </a:r>
          </a:p>
        </p:txBody>
      </p:sp>
      <p:sp>
        <p:nvSpPr>
          <p:cNvPr id="8704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219200" y="1676400"/>
            <a:ext cx="7391400" cy="472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7044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7045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7046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A8D7004B-38A4-4A33-9218-AE543C87FB8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6" r:id="rId1"/>
    <p:sldLayoutId id="2147483705" r:id="rId2"/>
    <p:sldLayoutId id="2147483706" r:id="rId3"/>
    <p:sldLayoutId id="2147483707" r:id="rId4"/>
    <p:sldLayoutId id="2147483708" r:id="rId5"/>
    <p:sldLayoutId id="2147483709" r:id="rId6"/>
    <p:sldLayoutId id="2147483710" r:id="rId7"/>
    <p:sldLayoutId id="2147483711" r:id="rId8"/>
    <p:sldLayoutId id="2147483712" r:id="rId9"/>
    <p:sldLayoutId id="2147483713" r:id="rId10"/>
    <p:sldLayoutId id="2147483714" r:id="rId11"/>
    <p:sldLayoutId id="2147483715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Tahoma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Tahoma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Tahoma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Tahoma" pitchFamily="34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Tahoma" pitchFamily="34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Tahoma" pitchFamily="34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Tahoma" pitchFamily="34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Tahom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n"/>
        <a:defRPr kumimoji="1" sz="32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n"/>
        <a:defRPr kumimoji="1" sz="28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n"/>
        <a:defRPr kumimoji="1" sz="24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</a:defRPr>
      </a:lvl3pPr>
      <a:lvl4pPr marL="15621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n"/>
        <a:defRPr kumimoji="1" sz="20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</a:defRPr>
      </a:lvl4pPr>
      <a:lvl5pPr marL="19812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n"/>
        <a:defRPr kumimoji="1" sz="20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</a:defRPr>
      </a:lvl5pPr>
      <a:lvl6pPr marL="24384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n"/>
        <a:defRPr kumimoji="1" sz="20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</a:defRPr>
      </a:lvl6pPr>
      <a:lvl7pPr marL="28956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n"/>
        <a:defRPr kumimoji="1" sz="20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</a:defRPr>
      </a:lvl7pPr>
      <a:lvl8pPr marL="33528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n"/>
        <a:defRPr kumimoji="1" sz="20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</a:defRPr>
      </a:lvl8pPr>
      <a:lvl9pPr marL="38100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n"/>
        <a:defRPr kumimoji="1" sz="20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838200" y="457200"/>
            <a:ext cx="7391400" cy="1600200"/>
          </a:xfrm>
        </p:spPr>
        <p:txBody>
          <a:bodyPr/>
          <a:lstStyle/>
          <a:p>
            <a:pPr algn="ctr">
              <a:defRPr/>
            </a:pPr>
            <a:r>
              <a:rPr lang="en-US" b="1" dirty="0">
                <a:solidFill>
                  <a:schemeClr val="tx1"/>
                </a:solidFill>
              </a:rPr>
              <a:t>Outpatient Total Hips and Bundled Payments: How Much PT do we need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876800" y="3352800"/>
            <a:ext cx="4038600" cy="1219200"/>
          </a:xfrm>
        </p:spPr>
        <p:txBody>
          <a:bodyPr/>
          <a:lstStyle/>
          <a:p>
            <a:pPr>
              <a:lnSpc>
                <a:spcPct val="80000"/>
              </a:lnSpc>
              <a:defRPr/>
            </a:pPr>
            <a:r>
              <a:rPr lang="en-US" sz="2800" b="1" dirty="0"/>
              <a:t>Sean R Dingle, M.D.</a:t>
            </a:r>
          </a:p>
          <a:p>
            <a:pPr>
              <a:lnSpc>
                <a:spcPct val="80000"/>
              </a:lnSpc>
              <a:defRPr/>
            </a:pPr>
            <a:r>
              <a:rPr lang="en-US" sz="2400" b="1" dirty="0"/>
              <a:t>Kennedy-White </a:t>
            </a:r>
            <a:r>
              <a:rPr lang="en-US" sz="2400" b="1" dirty="0" err="1"/>
              <a:t>Orthopaedic</a:t>
            </a:r>
            <a:r>
              <a:rPr lang="en-US" sz="2400" b="1" dirty="0"/>
              <a:t> Center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Bundled Payments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CMS or Private Payer </a:t>
            </a:r>
          </a:p>
          <a:p>
            <a:r>
              <a:rPr lang="en-US" dirty="0"/>
              <a:t>Contract with Surgeon or Hospital</a:t>
            </a:r>
          </a:p>
          <a:p>
            <a:r>
              <a:rPr lang="en-US" dirty="0"/>
              <a:t>May share in savings, or be penalized for cost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6797013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Total Hip Costs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Total Cost average $23000</a:t>
            </a:r>
          </a:p>
          <a:p>
            <a:r>
              <a:rPr lang="en-US" dirty="0"/>
              <a:t>Hospital $12500</a:t>
            </a:r>
          </a:p>
          <a:p>
            <a:r>
              <a:rPr lang="en-US" dirty="0"/>
              <a:t>Surgeon $1200</a:t>
            </a:r>
          </a:p>
          <a:p>
            <a:r>
              <a:rPr lang="en-US" dirty="0"/>
              <a:t>SNF</a:t>
            </a:r>
          </a:p>
          <a:p>
            <a:r>
              <a:rPr lang="en-US" dirty="0"/>
              <a:t>HH</a:t>
            </a:r>
          </a:p>
          <a:p>
            <a:r>
              <a:rPr lang="en-US" dirty="0"/>
              <a:t>Outpatient PT</a:t>
            </a:r>
          </a:p>
          <a:p>
            <a:r>
              <a:rPr lang="en-US" dirty="0"/>
              <a:t>DME</a:t>
            </a:r>
          </a:p>
        </p:txBody>
      </p:sp>
    </p:spTree>
    <p:extLst>
      <p:ext uri="{BB962C8B-B14F-4D97-AF65-F5344CB8AC3E}">
        <p14:creationId xmlns:p14="http://schemas.microsoft.com/office/powerpoint/2010/main" val="243125568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Content Placeholder 3" descr="IMG_8454.PNG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026" t="45921" r="11273" b="13322"/>
          <a:stretch/>
        </p:blipFill>
        <p:spPr>
          <a:xfrm>
            <a:off x="549556" y="2197979"/>
            <a:ext cx="8426524" cy="2564310"/>
          </a:xfrm>
        </p:spPr>
      </p:pic>
    </p:spTree>
    <p:extLst>
      <p:ext uri="{BB962C8B-B14F-4D97-AF65-F5344CB8AC3E}">
        <p14:creationId xmlns:p14="http://schemas.microsoft.com/office/powerpoint/2010/main" val="423351830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IMG_8457.PNG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28" t="8715" r="3506" b="34422"/>
          <a:stretch/>
        </p:blipFill>
        <p:spPr>
          <a:xfrm>
            <a:off x="31167" y="2057400"/>
            <a:ext cx="9131762" cy="2570567"/>
          </a:xfrm>
        </p:spPr>
      </p:pic>
    </p:spTree>
    <p:extLst>
      <p:ext uri="{BB962C8B-B14F-4D97-AF65-F5344CB8AC3E}">
        <p14:creationId xmlns:p14="http://schemas.microsoft.com/office/powerpoint/2010/main" val="179935954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Total Hip Discharge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Home </a:t>
            </a:r>
          </a:p>
          <a:p>
            <a:r>
              <a:rPr lang="en-US" dirty="0"/>
              <a:t>Home HH</a:t>
            </a:r>
          </a:p>
          <a:p>
            <a:r>
              <a:rPr lang="en-US" dirty="0"/>
              <a:t>SNF</a:t>
            </a:r>
          </a:p>
          <a:p>
            <a:r>
              <a:rPr lang="en-US" dirty="0"/>
              <a:t>Intensive Rehab</a:t>
            </a:r>
          </a:p>
        </p:txBody>
      </p:sp>
    </p:spTree>
    <p:extLst>
      <p:ext uri="{BB962C8B-B14F-4D97-AF65-F5344CB8AC3E}">
        <p14:creationId xmlns:p14="http://schemas.microsoft.com/office/powerpoint/2010/main" val="388232982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/>
              <a:t>Formal Physical Therapy after Total Hip is not required: a randomized controlled trial</a:t>
            </a:r>
            <a:br>
              <a:rPr lang="en-US" sz="2800" dirty="0"/>
            </a:br>
            <a:r>
              <a:rPr lang="en-US" sz="2400" dirty="0"/>
              <a:t>J Bone and Joint Surgery 2017, 19;99(8) 648-655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120 patients</a:t>
            </a:r>
          </a:p>
          <a:p>
            <a:r>
              <a:rPr lang="en-US" dirty="0"/>
              <a:t>Control group: (54) 2 weeks in home PT, 8 weeks outpatient PT</a:t>
            </a:r>
          </a:p>
          <a:p>
            <a:r>
              <a:rPr lang="en-US" dirty="0"/>
              <a:t>Study Group: (54) Self-directed home exercise program 10 weeks</a:t>
            </a:r>
          </a:p>
          <a:p>
            <a:r>
              <a:rPr lang="en-US" dirty="0"/>
              <a:t>No difference in outcomes</a:t>
            </a:r>
          </a:p>
          <a:p>
            <a:pPr lvl="1"/>
            <a:r>
              <a:rPr lang="en-US" dirty="0"/>
              <a:t>HHS, WOMAC and SF36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5567811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dirty="0"/>
              <a:t>Supervised or Unsupervised Rehabilitation after Total Hip Replacement Provide Similar Improvement for Patients: Randomized Controlled Trial</a:t>
            </a:r>
            <a:br>
              <a:rPr lang="en-US" sz="2400" dirty="0"/>
            </a:br>
            <a:r>
              <a:rPr lang="en-US" sz="2000" dirty="0"/>
              <a:t>Arc </a:t>
            </a:r>
            <a:r>
              <a:rPr lang="en-US" sz="2000" dirty="0" err="1"/>
              <a:t>Phys</a:t>
            </a:r>
            <a:r>
              <a:rPr lang="en-US" sz="2000" dirty="0"/>
              <a:t> Med </a:t>
            </a:r>
            <a:r>
              <a:rPr lang="en-US" sz="2000" dirty="0" err="1"/>
              <a:t>Rehabil</a:t>
            </a:r>
            <a:r>
              <a:rPr lang="en-US" sz="2000" dirty="0"/>
              <a:t> 2017 Nov;98(11) 2253-2264</a:t>
            </a:r>
            <a:endParaRPr lang="en-US" sz="2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98 Patients</a:t>
            </a:r>
          </a:p>
          <a:p>
            <a:r>
              <a:rPr lang="en-US" dirty="0"/>
              <a:t>Control Group (56) Center Based supervised therapy</a:t>
            </a:r>
          </a:p>
          <a:p>
            <a:r>
              <a:rPr lang="en-US" dirty="0"/>
              <a:t>Study Group (42) Unsupervised home based exercise</a:t>
            </a:r>
          </a:p>
          <a:p>
            <a:r>
              <a:rPr lang="en-US" dirty="0"/>
              <a:t>Followed up at 6 months</a:t>
            </a:r>
          </a:p>
          <a:p>
            <a:r>
              <a:rPr lang="en-US" dirty="0"/>
              <a:t>No differences in outcomes</a:t>
            </a:r>
          </a:p>
          <a:p>
            <a:pPr lvl="1"/>
            <a:r>
              <a:rPr lang="en-US" dirty="0"/>
              <a:t>WOMAC, SF-36, UCLA activity scale, timed up and go test</a:t>
            </a:r>
          </a:p>
        </p:txBody>
      </p:sp>
    </p:spTree>
    <p:extLst>
      <p:ext uri="{BB962C8B-B14F-4D97-AF65-F5344CB8AC3E}">
        <p14:creationId xmlns:p14="http://schemas.microsoft.com/office/powerpoint/2010/main" val="322451877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381000"/>
            <a:ext cx="7391400" cy="1066800"/>
          </a:xfrm>
        </p:spPr>
        <p:txBody>
          <a:bodyPr/>
          <a:lstStyle/>
          <a:p>
            <a:r>
              <a:rPr lang="en-US" sz="2800" dirty="0" err="1"/>
              <a:t>Randomised</a:t>
            </a:r>
            <a:r>
              <a:rPr lang="en-US" sz="2800" dirty="0"/>
              <a:t> controlled trial to evaluate a physiotherapy-led functional exercise </a:t>
            </a:r>
            <a:r>
              <a:rPr lang="en-US" sz="2800" dirty="0" err="1"/>
              <a:t>programme</a:t>
            </a:r>
            <a:r>
              <a:rPr lang="en-US" sz="2800" dirty="0"/>
              <a:t> after total hip replacement</a:t>
            </a:r>
            <a:br>
              <a:rPr lang="en-US" sz="2800" dirty="0"/>
            </a:br>
            <a:r>
              <a:rPr lang="en-US" sz="2000" dirty="0"/>
              <a:t>Physiotherapy 2017 sep;103(3) 283-288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63 Patients</a:t>
            </a:r>
          </a:p>
          <a:p>
            <a:r>
              <a:rPr lang="en-US" dirty="0"/>
              <a:t>Control group (31) Usual post op care, no exercise intervention</a:t>
            </a:r>
          </a:p>
          <a:p>
            <a:r>
              <a:rPr lang="en-US" dirty="0"/>
              <a:t>Study group (32) 12-18 weeks of twice weekly functional exercise</a:t>
            </a:r>
          </a:p>
          <a:p>
            <a:r>
              <a:rPr lang="en-US" dirty="0"/>
              <a:t>Study group better: WOMAC, Walking speed</a:t>
            </a:r>
          </a:p>
          <a:p>
            <a:r>
              <a:rPr lang="en-US" dirty="0"/>
              <a:t>No </a:t>
            </a:r>
            <a:r>
              <a:rPr lang="en-US" dirty="0" err="1"/>
              <a:t>differnce</a:t>
            </a:r>
            <a:r>
              <a:rPr lang="en-US" dirty="0"/>
              <a:t> in Abductor Strength</a:t>
            </a:r>
          </a:p>
        </p:txBody>
      </p:sp>
    </p:spTree>
    <p:extLst>
      <p:ext uri="{BB962C8B-B14F-4D97-AF65-F5344CB8AC3E}">
        <p14:creationId xmlns:p14="http://schemas.microsoft.com/office/powerpoint/2010/main" val="221544379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Screen Shot 2018-08-21 at 10.22.10 PM.png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68" t="5835" r="965" b="1971"/>
          <a:stretch/>
        </p:blipFill>
        <p:spPr>
          <a:xfrm>
            <a:off x="2209800" y="1524000"/>
            <a:ext cx="5387631" cy="4953000"/>
          </a:xfrm>
        </p:spPr>
      </p:pic>
    </p:spTree>
    <p:extLst>
      <p:ext uri="{BB962C8B-B14F-4D97-AF65-F5344CB8AC3E}">
        <p14:creationId xmlns:p14="http://schemas.microsoft.com/office/powerpoint/2010/main" val="76519475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>
                <a:solidFill>
                  <a:schemeClr val="bg2"/>
                </a:solidFill>
              </a:rPr>
              <a:t>Lexi</a:t>
            </a:r>
            <a:r>
              <a:rPr lang="en-US" dirty="0">
                <a:solidFill>
                  <a:schemeClr val="bg2"/>
                </a:solidFill>
              </a:rPr>
              <a:t>      Finn     Jack</a:t>
            </a:r>
          </a:p>
        </p:txBody>
      </p:sp>
      <p:pic>
        <p:nvPicPr>
          <p:cNvPr id="3" name="Content Placeholder 2" descr="dingle4.jpg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84" b="1984"/>
          <a:stretch>
            <a:fillRect/>
          </a:stretch>
        </p:blipFill>
        <p:spPr/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2"/>
                </a:solidFill>
              </a:rPr>
              <a:t>Sean R. Dingle, M.D.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Native Floridian</a:t>
            </a:r>
          </a:p>
          <a:p>
            <a:r>
              <a:rPr lang="en-US" dirty="0"/>
              <a:t>Graduate of  University of Florida and University of South Florida</a:t>
            </a:r>
          </a:p>
          <a:p>
            <a:r>
              <a:rPr lang="en-US" dirty="0"/>
              <a:t>Previous Chief of Orthopedics and Chief of Staff at SMH</a:t>
            </a:r>
          </a:p>
          <a:p>
            <a:r>
              <a:rPr lang="en-US" dirty="0"/>
              <a:t>Specialize in Hip and Knee Replacements</a:t>
            </a:r>
          </a:p>
          <a:p>
            <a:r>
              <a:rPr lang="en-US" dirty="0"/>
              <a:t>Joined Kennedy-White </a:t>
            </a:r>
            <a:r>
              <a:rPr lang="en-US" dirty="0" err="1"/>
              <a:t>Orthopaedic</a:t>
            </a:r>
            <a:r>
              <a:rPr lang="en-US" dirty="0"/>
              <a:t> Center in 2003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153400" cy="1066800"/>
          </a:xfrm>
        </p:spPr>
        <p:txBody>
          <a:bodyPr/>
          <a:lstStyle/>
          <a:p>
            <a:r>
              <a:rPr lang="en-US" dirty="0">
                <a:solidFill>
                  <a:schemeClr val="tx1"/>
                </a:solidFill>
              </a:rPr>
              <a:t>Kennedy-White </a:t>
            </a:r>
            <a:r>
              <a:rPr lang="en-US" dirty="0" err="1">
                <a:solidFill>
                  <a:schemeClr val="tx1"/>
                </a:solidFill>
              </a:rPr>
              <a:t>Orthopaedic</a:t>
            </a:r>
            <a:r>
              <a:rPr lang="en-US" dirty="0">
                <a:solidFill>
                  <a:schemeClr val="tx1"/>
                </a:solidFill>
              </a:rPr>
              <a:t> Center</a:t>
            </a:r>
          </a:p>
        </p:txBody>
      </p:sp>
      <p:pic>
        <p:nvPicPr>
          <p:cNvPr id="5" name="Content Placeholder 4" descr="KennedyWhiteGroup_Wht_HiRes.jpg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3711" b="-13711"/>
          <a:stretch>
            <a:fillRect/>
          </a:stretch>
        </p:blipFill>
        <p:spPr>
          <a:xfrm>
            <a:off x="6145" y="1142999"/>
            <a:ext cx="9137855" cy="5963653"/>
          </a:xfr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Content Placeholder 5" descr="Screen Shot 2018-08-21 at 10.18.59 PM.png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5" t="13859" r="3548" b="3809"/>
          <a:stretch/>
        </p:blipFill>
        <p:spPr>
          <a:xfrm>
            <a:off x="2286000" y="1371600"/>
            <a:ext cx="4882777" cy="5035629"/>
          </a:xfrm>
        </p:spPr>
      </p:pic>
    </p:spTree>
    <p:extLst>
      <p:ext uri="{BB962C8B-B14F-4D97-AF65-F5344CB8AC3E}">
        <p14:creationId xmlns:p14="http://schemas.microsoft.com/office/powerpoint/2010/main" val="80443103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52400"/>
            <a:ext cx="8001000" cy="1066800"/>
          </a:xfrm>
        </p:spPr>
        <p:txBody>
          <a:bodyPr/>
          <a:lstStyle/>
          <a:p>
            <a:r>
              <a:rPr lang="en-US" dirty="0">
                <a:solidFill>
                  <a:srgbClr val="003366"/>
                </a:solidFill>
              </a:rPr>
              <a:t>Evolution of </a:t>
            </a:r>
            <a:r>
              <a:rPr lang="en-US" dirty="0" err="1">
                <a:solidFill>
                  <a:srgbClr val="003366"/>
                </a:solidFill>
              </a:rPr>
              <a:t>Orthopaedics</a:t>
            </a:r>
            <a:endParaRPr lang="en-US" dirty="0">
              <a:solidFill>
                <a:srgbClr val="003366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Constantly Changing and Improving</a:t>
            </a:r>
          </a:p>
          <a:p>
            <a:r>
              <a:rPr lang="en-US" dirty="0"/>
              <a:t>Previously unimagined is now the norm</a:t>
            </a:r>
          </a:p>
          <a:p>
            <a:endParaRPr lang="en-US" dirty="0"/>
          </a:p>
          <a:p>
            <a:pPr marL="0" indent="0">
              <a:buNone/>
            </a:pPr>
            <a:r>
              <a:rPr lang="en-US" dirty="0"/>
              <a:t>	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4627584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>
          <a:xfrm>
            <a:off x="1270000" y="228600"/>
            <a:ext cx="7604125" cy="1016000"/>
          </a:xfrm>
        </p:spPr>
        <p:txBody>
          <a:bodyPr/>
          <a:lstStyle/>
          <a:p>
            <a:pPr>
              <a:defRPr/>
            </a:pPr>
            <a:r>
              <a:rPr lang="en-US" b="1" dirty="0">
                <a:solidFill>
                  <a:schemeClr val="tx1"/>
                </a:solidFill>
              </a:rPr>
              <a:t>Standard Total Hip Replacement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905000" y="1752600"/>
            <a:ext cx="3200400" cy="2854325"/>
          </a:xfrm>
        </p:spPr>
        <p:txBody>
          <a:bodyPr/>
          <a:lstStyle/>
          <a:p>
            <a:pPr>
              <a:defRPr/>
            </a:pPr>
            <a:r>
              <a:rPr lang="en-US" sz="2400" dirty="0"/>
              <a:t>10 -12” incision</a:t>
            </a:r>
          </a:p>
          <a:p>
            <a:pPr>
              <a:defRPr/>
            </a:pPr>
            <a:r>
              <a:rPr lang="en-US" sz="2400" dirty="0"/>
              <a:t>4 - 5 day hospital stay</a:t>
            </a:r>
          </a:p>
          <a:p>
            <a:pPr>
              <a:defRPr/>
            </a:pPr>
            <a:r>
              <a:rPr lang="en-US" sz="2400" dirty="0"/>
              <a:t>Ambulating with a walker for 3 - 6 weeks</a:t>
            </a:r>
          </a:p>
          <a:p>
            <a:pPr>
              <a:defRPr/>
            </a:pPr>
            <a:r>
              <a:rPr lang="en-US" sz="2400" dirty="0"/>
              <a:t>Back to work in 3 months</a:t>
            </a:r>
          </a:p>
          <a:p>
            <a:pPr>
              <a:buNone/>
              <a:defRPr/>
            </a:pPr>
            <a:endParaRPr lang="en-US" sz="2400" dirty="0"/>
          </a:p>
        </p:txBody>
      </p:sp>
      <p:sp>
        <p:nvSpPr>
          <p:cNvPr id="28676" name="Line 4"/>
          <p:cNvSpPr>
            <a:spLocks noChangeShapeType="1"/>
          </p:cNvSpPr>
          <p:nvPr/>
        </p:nvSpPr>
        <p:spPr bwMode="auto">
          <a:xfrm flipV="1">
            <a:off x="4305300" y="5505450"/>
            <a:ext cx="114300" cy="0"/>
          </a:xfrm>
          <a:prstGeom prst="line">
            <a:avLst/>
          </a:prstGeom>
          <a:noFill/>
          <a:ln w="28575" cap="sq">
            <a:solidFill>
              <a:srgbClr val="FD110B"/>
            </a:solidFill>
            <a:round/>
            <a:headEnd type="none" w="sm" len="sm"/>
            <a:tailEnd type="none" w="sm" len="sm"/>
          </a:ln>
        </p:spPr>
        <p:txBody>
          <a:bodyPr wrap="none" lIns="76275" tIns="38138" rIns="76275" bIns="38138"/>
          <a:lstStyle/>
          <a:p>
            <a:endParaRPr lang="en-US"/>
          </a:p>
        </p:txBody>
      </p:sp>
      <p:sp>
        <p:nvSpPr>
          <p:cNvPr id="28677" name="Line 5"/>
          <p:cNvSpPr>
            <a:spLocks noChangeShapeType="1"/>
          </p:cNvSpPr>
          <p:nvPr/>
        </p:nvSpPr>
        <p:spPr bwMode="auto">
          <a:xfrm rot="1844938" flipV="1">
            <a:off x="6515100" y="5813425"/>
            <a:ext cx="114300" cy="1588"/>
          </a:xfrm>
          <a:prstGeom prst="line">
            <a:avLst/>
          </a:prstGeom>
          <a:noFill/>
          <a:ln w="28575" cap="sq">
            <a:solidFill>
              <a:srgbClr val="FD110B"/>
            </a:solidFill>
            <a:round/>
            <a:headEnd type="none" w="sm" len="sm"/>
            <a:tailEnd type="none" w="sm" len="sm"/>
          </a:ln>
        </p:spPr>
        <p:txBody>
          <a:bodyPr wrap="none" lIns="76275" tIns="38138" rIns="76275" bIns="38138"/>
          <a:lstStyle/>
          <a:p>
            <a:endParaRPr lang="en-US"/>
          </a:p>
        </p:txBody>
      </p:sp>
      <p:pic>
        <p:nvPicPr>
          <p:cNvPr id="28678" name="Picture 3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95850" y="1733550"/>
            <a:ext cx="4248150" cy="5124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325482388"/>
      </p:ext>
    </p:extLst>
  </p:cSld>
  <p:clrMapOvr>
    <a:masterClrMapping/>
  </p:clrMapOvr>
  <p:transition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Outpatient Total Joints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Previously thought impossible</a:t>
            </a:r>
          </a:p>
          <a:p>
            <a:r>
              <a:rPr lang="en-US" dirty="0"/>
              <a:t>Years of experience in select patients</a:t>
            </a:r>
          </a:p>
          <a:p>
            <a:r>
              <a:rPr lang="en-US" dirty="0"/>
              <a:t>Safe and reproducible</a:t>
            </a:r>
          </a:p>
          <a:p>
            <a:r>
              <a:rPr lang="en-US" dirty="0"/>
              <a:t>Young and Healthy Patients</a:t>
            </a:r>
          </a:p>
          <a:p>
            <a:r>
              <a:rPr lang="en-US" dirty="0"/>
              <a:t>Mostly primary joints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5047493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>
                <a:solidFill>
                  <a:schemeClr val="bg2"/>
                </a:solidFill>
              </a:rPr>
              <a:t>Outpatient focused joint </a:t>
            </a:r>
            <a:r>
              <a:rPr lang="en-US" sz="2800" dirty="0" err="1">
                <a:solidFill>
                  <a:schemeClr val="bg2"/>
                </a:solidFill>
              </a:rPr>
              <a:t>arthroplasty</a:t>
            </a:r>
            <a:r>
              <a:rPr lang="en-US" sz="2800" dirty="0">
                <a:solidFill>
                  <a:schemeClr val="bg2"/>
                </a:solidFill>
              </a:rPr>
              <a:t> is the </a:t>
            </a:r>
            <a:r>
              <a:rPr lang="en-US" sz="2800" dirty="0" err="1">
                <a:solidFill>
                  <a:schemeClr val="bg2"/>
                </a:solidFill>
              </a:rPr>
              <a:t>future:Midwest</a:t>
            </a:r>
            <a:r>
              <a:rPr lang="en-US" sz="2800" dirty="0">
                <a:solidFill>
                  <a:schemeClr val="bg2"/>
                </a:solidFill>
              </a:rPr>
              <a:t> center for joint replacement experience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Journal of </a:t>
            </a:r>
            <a:r>
              <a:rPr lang="en-US" dirty="0" err="1"/>
              <a:t>Arthroplasty</a:t>
            </a:r>
            <a:r>
              <a:rPr lang="en-US" dirty="0"/>
              <a:t>, 2018 Jun(33)</a:t>
            </a:r>
          </a:p>
          <a:p>
            <a:r>
              <a:rPr lang="en-US" dirty="0"/>
              <a:t>1230 total joints in 2 years</a:t>
            </a:r>
          </a:p>
          <a:p>
            <a:r>
              <a:rPr lang="en-US" dirty="0"/>
              <a:t>98% good or great patient </a:t>
            </a:r>
            <a:r>
              <a:rPr lang="en-US" dirty="0" err="1"/>
              <a:t>satisfation</a:t>
            </a:r>
            <a:endParaRPr lang="en-US" dirty="0"/>
          </a:p>
          <a:p>
            <a:r>
              <a:rPr lang="en-US" dirty="0"/>
              <a:t>No readmissions for pain</a:t>
            </a:r>
          </a:p>
          <a:p>
            <a:r>
              <a:rPr lang="en-US" dirty="0"/>
              <a:t>2% readmission rate</a:t>
            </a:r>
          </a:p>
        </p:txBody>
      </p:sp>
    </p:spTree>
    <p:extLst>
      <p:ext uri="{BB962C8B-B14F-4D97-AF65-F5344CB8AC3E}">
        <p14:creationId xmlns:p14="http://schemas.microsoft.com/office/powerpoint/2010/main" val="259491042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9" name="Content Placeholder 8" descr="Screen Shot 2018-08-21 at 10.21.53 PM.png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050" t="11310" r="1" b="2758"/>
          <a:stretch/>
        </p:blipFill>
        <p:spPr>
          <a:xfrm>
            <a:off x="2209800" y="1371600"/>
            <a:ext cx="4856992" cy="5029200"/>
          </a:xfrm>
        </p:spPr>
      </p:pic>
    </p:spTree>
    <p:extLst>
      <p:ext uri="{BB962C8B-B14F-4D97-AF65-F5344CB8AC3E}">
        <p14:creationId xmlns:p14="http://schemas.microsoft.com/office/powerpoint/2010/main" val="2810012855"/>
      </p:ext>
    </p:extLst>
  </p:cSld>
  <p:clrMapOvr>
    <a:masterClrMapping/>
  </p:clrMapOvr>
</p:sld>
</file>

<file path=ppt/theme/theme1.xml><?xml version="1.0" encoding="utf-8"?>
<a:theme xmlns:a="http://schemas.openxmlformats.org/drawingml/2006/main" name="ppt med template">
  <a:themeElements>
    <a:clrScheme name="">
      <a:dk1>
        <a:srgbClr val="003366"/>
      </a:dk1>
      <a:lt1>
        <a:srgbClr val="FFFFFF"/>
      </a:lt1>
      <a:dk2>
        <a:srgbClr val="FFFFFF"/>
      </a:dk2>
      <a:lt2>
        <a:srgbClr val="000000"/>
      </a:lt2>
      <a:accent1>
        <a:srgbClr val="8EB3C8"/>
      </a:accent1>
      <a:accent2>
        <a:srgbClr val="6F97B3"/>
      </a:accent2>
      <a:accent3>
        <a:srgbClr val="FFFFFF"/>
      </a:accent3>
      <a:accent4>
        <a:srgbClr val="002A56"/>
      </a:accent4>
      <a:accent5>
        <a:srgbClr val="C6D6E0"/>
      </a:accent5>
      <a:accent6>
        <a:srgbClr val="6488A2"/>
      </a:accent6>
      <a:hlink>
        <a:srgbClr val="556575"/>
      </a:hlink>
      <a:folHlink>
        <a:srgbClr val="3D556F"/>
      </a:folHlink>
    </a:clrScheme>
    <a:fontScheme name="ppt med template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ppt med template 1">
        <a:dk1>
          <a:srgbClr val="000066"/>
        </a:dk1>
        <a:lt1>
          <a:srgbClr val="FFFFFF"/>
        </a:lt1>
        <a:dk2>
          <a:srgbClr val="003366"/>
        </a:dk2>
        <a:lt2>
          <a:srgbClr val="FFFFFF"/>
        </a:lt2>
        <a:accent1>
          <a:srgbClr val="8EB3C8"/>
        </a:accent1>
        <a:accent2>
          <a:srgbClr val="6F97B3"/>
        </a:accent2>
        <a:accent3>
          <a:srgbClr val="AAADB8"/>
        </a:accent3>
        <a:accent4>
          <a:srgbClr val="DADADA"/>
        </a:accent4>
        <a:accent5>
          <a:srgbClr val="C6D6E0"/>
        </a:accent5>
        <a:accent6>
          <a:srgbClr val="6488A2"/>
        </a:accent6>
        <a:hlink>
          <a:srgbClr val="556575"/>
        </a:hlink>
        <a:folHlink>
          <a:srgbClr val="3D556F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6735</TotalTime>
  <Words>402</Words>
  <Application>Microsoft Office PowerPoint</Application>
  <PresentationFormat>On-screen Show (4:3)</PresentationFormat>
  <Paragraphs>74</Paragraphs>
  <Slides>19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3" baseType="lpstr">
      <vt:lpstr>Tahoma</vt:lpstr>
      <vt:lpstr>Times New Roman</vt:lpstr>
      <vt:lpstr>Wingdings</vt:lpstr>
      <vt:lpstr>ppt med template</vt:lpstr>
      <vt:lpstr>Outpatient Total Hips and Bundled Payments: How Much PT do we need</vt:lpstr>
      <vt:lpstr>Sean R. Dingle, M.D.</vt:lpstr>
      <vt:lpstr>Kennedy-White Orthopaedic Center</vt:lpstr>
      <vt:lpstr>PowerPoint Presentation</vt:lpstr>
      <vt:lpstr>Evolution of Orthopaedics</vt:lpstr>
      <vt:lpstr>Standard Total Hip Replacement</vt:lpstr>
      <vt:lpstr>Outpatient Total Joints</vt:lpstr>
      <vt:lpstr>Outpatient focused joint arthroplasty is the future:Midwest center for joint replacement experience</vt:lpstr>
      <vt:lpstr>PowerPoint Presentation</vt:lpstr>
      <vt:lpstr>Bundled Payments</vt:lpstr>
      <vt:lpstr>Total Hip Costs</vt:lpstr>
      <vt:lpstr>PowerPoint Presentation</vt:lpstr>
      <vt:lpstr>PowerPoint Presentation</vt:lpstr>
      <vt:lpstr>Total Hip Discharge</vt:lpstr>
      <vt:lpstr>Formal Physical Therapy after Total Hip is not required: a randomized controlled trial J Bone and Joint Surgery 2017, 19;99(8) 648-655</vt:lpstr>
      <vt:lpstr>Supervised or Unsupervised Rehabilitation after Total Hip Replacement Provide Similar Improvement for Patients: Randomized Controlled Trial Arc Phys Med Rehabil 2017 Nov;98(11) 2253-2264</vt:lpstr>
      <vt:lpstr>Randomised controlled trial to evaluate a physiotherapy-led functional exercise programme after total hip replacement Physiotherapy 2017 sep;103(3) 283-288</vt:lpstr>
      <vt:lpstr>PowerPoint Presentation</vt:lpstr>
      <vt:lpstr>Lexi      Finn     Jack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New Hip and Knee Surgeries 2004</dc:title>
  <dc:creator>Kagan</dc:creator>
  <cp:lastModifiedBy>April Mason</cp:lastModifiedBy>
  <cp:revision>107</cp:revision>
  <dcterms:created xsi:type="dcterms:W3CDTF">2004-12-14T00:43:03Z</dcterms:created>
  <dcterms:modified xsi:type="dcterms:W3CDTF">2018-08-28T20:18:51Z</dcterms:modified>
</cp:coreProperties>
</file>