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353" r:id="rId3"/>
    <p:sldId id="310" r:id="rId4"/>
    <p:sldId id="325" r:id="rId5"/>
    <p:sldId id="317" r:id="rId6"/>
    <p:sldId id="322" r:id="rId7"/>
    <p:sldId id="329" r:id="rId8"/>
    <p:sldId id="330" r:id="rId9"/>
    <p:sldId id="331" r:id="rId10"/>
    <p:sldId id="337" r:id="rId11"/>
    <p:sldId id="338" r:id="rId12"/>
    <p:sldId id="339" r:id="rId13"/>
    <p:sldId id="323" r:id="rId14"/>
    <p:sldId id="321" r:id="rId15"/>
    <p:sldId id="318" r:id="rId16"/>
    <p:sldId id="340" r:id="rId17"/>
    <p:sldId id="341" r:id="rId18"/>
    <p:sldId id="342" r:id="rId19"/>
    <p:sldId id="344" r:id="rId20"/>
    <p:sldId id="346" r:id="rId21"/>
    <p:sldId id="345" r:id="rId22"/>
    <p:sldId id="347" r:id="rId23"/>
    <p:sldId id="349" r:id="rId24"/>
    <p:sldId id="327" r:id="rId25"/>
    <p:sldId id="354" r:id="rId26"/>
    <p:sldId id="350" r:id="rId27"/>
    <p:sldId id="351" r:id="rId28"/>
    <p:sldId id="355" r:id="rId29"/>
    <p:sldId id="348" r:id="rId30"/>
    <p:sldId id="362" r:id="rId31"/>
    <p:sldId id="356" r:id="rId32"/>
    <p:sldId id="324" r:id="rId33"/>
    <p:sldId id="363" r:id="rId34"/>
    <p:sldId id="361" r:id="rId35"/>
    <p:sldId id="365" r:id="rId36"/>
    <p:sldId id="364" r:id="rId37"/>
    <p:sldId id="369" r:id="rId38"/>
    <p:sldId id="370" r:id="rId39"/>
    <p:sldId id="359" r:id="rId40"/>
    <p:sldId id="360" r:id="rId41"/>
    <p:sldId id="296" r:id="rId42"/>
    <p:sldId id="368" r:id="rId43"/>
    <p:sldId id="371" r:id="rId44"/>
    <p:sldId id="372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68" autoAdjust="0"/>
    <p:restoredTop sz="91269" autoAdjust="0"/>
  </p:normalViewPr>
  <p:slideViewPr>
    <p:cSldViewPr snapToGrid="0">
      <p:cViewPr varScale="1">
        <p:scale>
          <a:sx n="83" d="100"/>
          <a:sy n="83" d="100"/>
        </p:scale>
        <p:origin x="276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E63ABB-1E16-4B82-B0DE-44D908747094}" type="datetimeFigureOut">
              <a:rPr lang="en-US" smtClean="0"/>
              <a:t>8/26/2017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F98559-6A77-4D89-BFCC-6ADD3707E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019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I’m also a PT</a:t>
            </a:r>
          </a:p>
          <a:p>
            <a:r>
              <a:rPr lang="en-US" dirty="0"/>
              <a:t>Acknowledge therapists and their good works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F98559-6A77-4D89-BFCC-6ADD3707E86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102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 not do in patients younger than 35-40 </a:t>
            </a:r>
            <a:r>
              <a:rPr lang="en-US" dirty="0" err="1"/>
              <a:t>yo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F98559-6A77-4D89-BFCC-6ADD3707E86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9487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Staples, screws, k wires high fusion rates</a:t>
            </a:r>
          </a:p>
          <a:p>
            <a:r>
              <a:rPr lang="en-US" dirty="0"/>
              <a:t>Circle plates: 3 studies 2005-2007 high nonunion rates</a:t>
            </a:r>
          </a:p>
          <a:p>
            <a:r>
              <a:rPr lang="en-US" dirty="0"/>
              <a:t>2 later studies 100% union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F98559-6A77-4D89-BFCC-6ADD3707E86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6967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UPMC IMBRIGLIA 2007 GOOD SHORT TERM RESULTS 18 MONTHS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F98559-6A77-4D89-BFCC-6ADD3707E86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0658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15-30 WRIST EXTENSION BEST FOR GRIP STRENGTH AND EDURANCE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F98559-6A77-4D89-BFCC-6ADD3707E86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8897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BETTER IN RA THAN OA (LOWER DEMAND)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F98559-6A77-4D89-BFCC-6ADD3707E86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5139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gen implant, </a:t>
            </a:r>
            <a:r>
              <a:rPr lang="en-US" dirty="0" err="1"/>
              <a:t>metaanalysis</a:t>
            </a:r>
            <a:r>
              <a:rPr lang="en-US" dirty="0"/>
              <a:t> Complication rate 20% </a:t>
            </a:r>
          </a:p>
          <a:p>
            <a:r>
              <a:rPr lang="en-US" dirty="0"/>
              <a:t>Infections rare ~1%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REViSION</a:t>
            </a:r>
            <a:r>
              <a:rPr lang="en-US" dirty="0"/>
              <a:t> RATE BC LOOSENING 30% @ 5 YRS IN PTS &lt;60 YO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F98559-6A77-4D89-BFCC-6ADD3707E86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4076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REVISION ARTHROPLASTY LIMITED TO CASE REPORTS</a:t>
            </a:r>
          </a:p>
          <a:p>
            <a:r>
              <a:rPr lang="en-US" dirty="0"/>
              <a:t>PREVIOUS REPORTS WITH LOW FUSION RATES (STEINMAN PINS)</a:t>
            </a:r>
          </a:p>
          <a:p>
            <a:r>
              <a:rPr lang="en-US" dirty="0"/>
              <a:t>FEMORAL HEAD ALLOGRAFT GOOD FUSION 4 MONTHS, DOING WELL 3 YRS 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F98559-6A77-4D89-BFCC-6ADD3707E86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942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ULNAR IMPINGEMENT, ULNAR TRANSLOCATION CARPUS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F98559-6A77-4D89-BFCC-6ADD3707E86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3499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LONG TRACK RECORD GOOD SUCCESS</a:t>
            </a:r>
          </a:p>
          <a:p>
            <a:r>
              <a:rPr lang="en-US" dirty="0"/>
              <a:t>ULNAR IMPINGEMENT</a:t>
            </a:r>
          </a:p>
          <a:p>
            <a:r>
              <a:rPr lang="en-US" dirty="0"/>
              <a:t>OSSIFICATION PSEUDOARTHROSIS</a:t>
            </a:r>
          </a:p>
          <a:p>
            <a:r>
              <a:rPr lang="en-US" dirty="0"/>
              <a:t>EXTENSOR TENDON RUPTURE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F98559-6A77-4D89-BFCC-6ADD3707E86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301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Radial styloid overgrowth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F98559-6A77-4D89-BFCC-6ADD3707E86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328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5-15 YEAR SURVIVAL GOOD</a:t>
            </a:r>
          </a:p>
          <a:p>
            <a:r>
              <a:rPr lang="en-US" dirty="0"/>
              <a:t>FUNCTIONAL SCORES LOW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F98559-6A77-4D89-BFCC-6ADD3707E86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545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SEMI CONSTRAINED DESIGN TO BETTER ACCOMODATE LOAD ACROSS THE WRIST, IE HOLD A GALLON OF MILK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F98559-6A77-4D89-BFCC-6ADD3707E86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2146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F98559-6A77-4D89-BFCC-6ADD3707E86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5043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Trend towards better result in younger pts and earlier OA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F98559-6A77-4D89-BFCC-6ADD3707E86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5062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option for all, especially if </a:t>
            </a:r>
            <a:r>
              <a:rPr lang="en-US" dirty="0" err="1"/>
              <a:t>capitolunate</a:t>
            </a:r>
            <a:r>
              <a:rPr lang="en-US" dirty="0"/>
              <a:t> arthritis</a:t>
            </a:r>
          </a:p>
          <a:p>
            <a:r>
              <a:rPr lang="en-US" dirty="0"/>
              <a:t>No RCT comparing arthrodesis vs excision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F98559-6A77-4D89-BFCC-6ADD3707E86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610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F98559-6A77-4D89-BFCC-6ADD3707E86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0214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PROSPECTIVE STUDY. TECHNIQUE PAPER WITH GOOD SHORT TERM OUTCOMES AND NO DISI INSTABILITY SEEN IN THE SHORT TERM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F98559-6A77-4D89-BFCC-6ADD3707E86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0986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HANDFULL REPORTS EUROPEAN AND AUSTRALIAN LIT ~20 PTS, 3-4 YEAR OUTCOMES GOOD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ARTHROSCOPIC DISTAL EXCISION = DRSN / RADIAL ARTERY RISKS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F98559-6A77-4D89-BFCC-6ADD3707E86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0213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F98559-6A77-4D89-BFCC-6ADD3707E86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2900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F98559-6A77-4D89-BFCC-6ADD3707E86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385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F98559-6A77-4D89-BFCC-6ADD3707E86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395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910F7-F9A6-4C73-A767-2EE271DBA5B4}" type="datetimeFigureOut">
              <a:rPr lang="en-US" smtClean="0"/>
              <a:t>8/26/2017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F4AEB-8EF9-403A-B9CD-C08A7B04D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837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910F7-F9A6-4C73-A767-2EE271DBA5B4}" type="datetimeFigureOut">
              <a:rPr lang="en-US" smtClean="0"/>
              <a:t>8/26/2017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F4AEB-8EF9-403A-B9CD-C08A7B04D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453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910F7-F9A6-4C73-A767-2EE271DBA5B4}" type="datetimeFigureOut">
              <a:rPr lang="en-US" smtClean="0"/>
              <a:t>8/26/2017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F4AEB-8EF9-403A-B9CD-C08A7B04D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320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910F7-F9A6-4C73-A767-2EE271DBA5B4}" type="datetimeFigureOut">
              <a:rPr lang="en-US" smtClean="0"/>
              <a:t>8/26/2017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F4AEB-8EF9-403A-B9CD-C08A7B04D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984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910F7-F9A6-4C73-A767-2EE271DBA5B4}" type="datetimeFigureOut">
              <a:rPr lang="en-US" smtClean="0"/>
              <a:t>8/26/2017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F4AEB-8EF9-403A-B9CD-C08A7B04D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524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910F7-F9A6-4C73-A767-2EE271DBA5B4}" type="datetimeFigureOut">
              <a:rPr lang="en-US" smtClean="0"/>
              <a:t>8/26/2017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F4AEB-8EF9-403A-B9CD-C08A7B04D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782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910F7-F9A6-4C73-A767-2EE271DBA5B4}" type="datetimeFigureOut">
              <a:rPr lang="en-US" smtClean="0"/>
              <a:t>8/26/2017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F4AEB-8EF9-403A-B9CD-C08A7B04D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599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910F7-F9A6-4C73-A767-2EE271DBA5B4}" type="datetimeFigureOut">
              <a:rPr lang="en-US" smtClean="0"/>
              <a:t>8/26/2017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F4AEB-8EF9-403A-B9CD-C08A7B04D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323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910F7-F9A6-4C73-A767-2EE271DBA5B4}" type="datetimeFigureOut">
              <a:rPr lang="en-US" smtClean="0"/>
              <a:t>8/26/2017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F4AEB-8EF9-403A-B9CD-C08A7B04D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271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910F7-F9A6-4C73-A767-2EE271DBA5B4}" type="datetimeFigureOut">
              <a:rPr lang="en-US" smtClean="0"/>
              <a:t>8/26/2017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F4AEB-8EF9-403A-B9CD-C08A7B04D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157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910F7-F9A6-4C73-A767-2EE271DBA5B4}" type="datetimeFigureOut">
              <a:rPr lang="en-US" smtClean="0"/>
              <a:t>8/26/2017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F4AEB-8EF9-403A-B9CD-C08A7B04D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125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7910F7-F9A6-4C73-A767-2EE271DBA5B4}" type="datetimeFigureOut">
              <a:rPr lang="en-US" smtClean="0"/>
              <a:t>8/26/2017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2F4AEB-8EF9-403A-B9CD-C08A7B04D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562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Wrist Arthritis Update: Treatment Options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7481"/>
            <a:ext cx="9144000" cy="2246312"/>
          </a:xfrm>
        </p:spPr>
        <p:txBody>
          <a:bodyPr>
            <a:normAutofit fontScale="47500" lnSpcReduction="20000"/>
          </a:bodyPr>
          <a:lstStyle/>
          <a:p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David Chan, MD, PT</a:t>
            </a:r>
          </a:p>
          <a:p>
            <a:endParaRPr lang="en-US" sz="6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6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Suncoast </a:t>
            </a:r>
            <a:r>
              <a:rPr lang="en-US" sz="6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Orthopaedic</a:t>
            </a:r>
            <a:r>
              <a:rPr lang="en-US" sz="6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Surgery &amp; Sports Medicine</a:t>
            </a:r>
          </a:p>
          <a:p>
            <a:r>
              <a:rPr lang="en-US" sz="6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Venice, FL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91590" cy="76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9375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STT NEWER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EXCISIONAL INTERPOSITION 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ARTHROPLASTY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FCR TENDON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PYROCARBON IMPLANT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991590" cy="7667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40F7BA-E9A7-4074-BD31-9CC4B87CC4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0243" y="1690688"/>
            <a:ext cx="3773557" cy="436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4986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717424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lose up of a tattoo&#10;&#10;Description generated with high confidence">
            <a:extLst>
              <a:ext uri="{FF2B5EF4-FFF2-40B4-BE49-F238E27FC236}">
                <a16:creationId xmlns:a16="http://schemas.microsoft.com/office/drawing/2014/main" id="{98B0A83B-7B3B-4D2F-B476-52129B0927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8356" y="2828925"/>
            <a:ext cx="2524800" cy="3388994"/>
          </a:xfrm>
          <a:prstGeom prst="rect">
            <a:avLst/>
          </a:prstGeom>
        </p:spPr>
      </p:pic>
      <p:pic>
        <p:nvPicPr>
          <p:cNvPr id="4" name="Picture 3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id="{AB813FB6-1C49-4A66-8D1E-3C22E07798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9551" y="504996"/>
            <a:ext cx="4042409" cy="1889826"/>
          </a:xfrm>
          <a:prstGeom prst="rect">
            <a:avLst/>
          </a:prstGeom>
        </p:spPr>
      </p:pic>
      <p:pic>
        <p:nvPicPr>
          <p:cNvPr id="5" name="Picture 4" descr="A screenshot of a cell phone&#10;&#10;Description generated with very high confidenc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991590" cy="7667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516" y="640263"/>
            <a:ext cx="6204984" cy="1344975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STT EXCISIONAL ARTHROPLASTY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1515" y="2121762"/>
            <a:ext cx="6204984" cy="362691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FCR</a:t>
            </a:r>
          </a:p>
          <a:p>
            <a:pPr marL="0" indent="0">
              <a:buNone/>
            </a:pPr>
            <a:endParaRPr lang="en-US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PALMAR RSC 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LIGAMENT ADVANCEMENT</a:t>
            </a:r>
          </a:p>
          <a:p>
            <a:pPr marL="0" indent="0">
              <a:buNone/>
            </a:pPr>
            <a:endParaRPr lang="en-US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6199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717424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B2D009-9B16-42B6-A979-00F5629E94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746" b="25101"/>
          <a:stretch/>
        </p:blipFill>
        <p:spPr>
          <a:xfrm>
            <a:off x="8334375" y="3373674"/>
            <a:ext cx="3392631" cy="28442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B4879A-8048-474E-B598-26D070072D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212" t="-450" r="-1868" b="-319"/>
          <a:stretch/>
        </p:blipFill>
        <p:spPr>
          <a:xfrm>
            <a:off x="8940800" y="321176"/>
            <a:ext cx="2179782" cy="29577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991590" cy="7667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516" y="640263"/>
            <a:ext cx="6204984" cy="1344975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PYROCARBON IMPLANT INTERPOSITION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1515" y="2121762"/>
            <a:ext cx="6204984" cy="362691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3-4 YEAR OUTCOMES GOOD</a:t>
            </a:r>
          </a:p>
          <a:p>
            <a:pPr marL="0" indent="0">
              <a:buNone/>
            </a:pPr>
            <a:endParaRPr lang="en-US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YEAR RESULTS COMPARABLE 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SIMPLE ARTHROSCOPIC DISTAL 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POLE EXCISION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0" indent="0">
              <a:buNone/>
            </a:pPr>
            <a:endParaRPr lang="en-US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ARTHROSCOPY</a:t>
            </a:r>
          </a:p>
          <a:p>
            <a:pPr marL="0" indent="0">
              <a:buNone/>
            </a:pPr>
            <a:endParaRPr lang="en-US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9705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S-</a:t>
            </a:r>
            <a:r>
              <a:rPr lang="en-US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capho</a:t>
            </a: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L-</a:t>
            </a:r>
            <a:r>
              <a:rPr lang="en-US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unate</a:t>
            </a: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A-</a:t>
            </a:r>
            <a:r>
              <a:rPr lang="en-US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dvanced</a:t>
            </a: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C-</a:t>
            </a:r>
            <a:r>
              <a:rPr lang="en-US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ollapse</a:t>
            </a: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(SLAC)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I	</a:t>
            </a:r>
            <a:r>
              <a:rPr lang="en-US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Radioscaphoid</a:t>
            </a: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Distal pole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II	Scaphoid Fossa / Proximal Pole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III	Midcarpal / </a:t>
            </a:r>
            <a:r>
              <a:rPr lang="en-US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Capitolunate</a:t>
            </a: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91590" cy="7667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A49FE5-0C07-4EDE-9FDF-67E3194A46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276" y="3842497"/>
            <a:ext cx="6581448" cy="246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9797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S-</a:t>
            </a:r>
            <a:r>
              <a:rPr lang="en-US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capho</a:t>
            </a: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L-</a:t>
            </a:r>
            <a:r>
              <a:rPr lang="en-US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unate</a:t>
            </a: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A-</a:t>
            </a:r>
            <a:r>
              <a:rPr lang="en-US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dvanced</a:t>
            </a: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C-</a:t>
            </a:r>
            <a:r>
              <a:rPr lang="en-US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ollapse</a:t>
            </a: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(SLAC)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91590" cy="766762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D06A7C-0A3A-414A-9E35-EDADFE8D1F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6EEF83-703F-43BB-9738-17113B3321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15" r="8312"/>
          <a:stretch/>
        </p:blipFill>
        <p:spPr>
          <a:xfrm>
            <a:off x="216980" y="2055813"/>
            <a:ext cx="4030366" cy="41211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25F1E5-083E-4EDE-94E5-4BC507DA07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2144" y="2088159"/>
            <a:ext cx="3914283" cy="40888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EFA153-C2A4-4ECE-BDE0-DD5877724C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1225" y="2055813"/>
            <a:ext cx="3283795" cy="408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5447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S-</a:t>
            </a:r>
            <a:r>
              <a:rPr lang="en-US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caphoid</a:t>
            </a: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N-</a:t>
            </a:r>
            <a:r>
              <a:rPr lang="en-US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onunion</a:t>
            </a: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A-</a:t>
            </a:r>
            <a:r>
              <a:rPr lang="en-US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dvanced</a:t>
            </a: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C-</a:t>
            </a:r>
            <a:r>
              <a:rPr lang="en-US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ollapse</a:t>
            </a: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(SNAC)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91590" cy="766762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D06A7C-0A3A-414A-9E35-EDADFE8D1F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D5E2EA-4DD3-4011-8C85-10F78843E0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1901" y="1825626"/>
            <a:ext cx="374955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3062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SLAC I </a:t>
            </a:r>
            <a:b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RADIAL STYLOIDECTOMY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91590" cy="7667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D28A11-8C60-44A0-8E45-3460B213CA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1811336"/>
            <a:ext cx="3752850" cy="44388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1C1BF3-9A53-45A7-9EF9-DEB925FE6E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315" r="8312"/>
          <a:stretch/>
        </p:blipFill>
        <p:spPr>
          <a:xfrm>
            <a:off x="1379030" y="1825625"/>
            <a:ext cx="4297870" cy="439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4186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SLAC II – </a:t>
            </a:r>
            <a:b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Proximal Row </a:t>
            </a:r>
            <a:r>
              <a:rPr lang="en-US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Carpectomy</a:t>
            </a: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(PRC)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8D9A3AA-ED8B-4299-9F19-41C6DE2192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060" y="1825625"/>
            <a:ext cx="6352317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991590" cy="7667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D4C7D9-DAFE-4D94-AE0B-223C02DCD2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250" y="1825625"/>
            <a:ext cx="416561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2441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SLAC II &amp; III</a:t>
            </a:r>
            <a:b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Scaphoid Excision &amp; 4 Corner Fusion</a:t>
            </a:r>
          </a:p>
        </p:txBody>
      </p:sp>
      <p:pic>
        <p:nvPicPr>
          <p:cNvPr id="7" name="Content Placeholder 6" descr="A picture containing X-ray film&#10;&#10;Description generated with very high confidence">
            <a:extLst>
              <a:ext uri="{FF2B5EF4-FFF2-40B4-BE49-F238E27FC236}">
                <a16:creationId xmlns:a16="http://schemas.microsoft.com/office/drawing/2014/main" id="{CACD31AF-2F0A-43CB-91C8-5A006A4F60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828" y="1692496"/>
            <a:ext cx="2815228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991590" cy="7667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EDCCED-1DFC-41E8-8584-D0F05132C4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944" y="1690688"/>
            <a:ext cx="3823855" cy="4353146"/>
          </a:xfrm>
          <a:prstGeom prst="rect">
            <a:avLst/>
          </a:prstGeom>
        </p:spPr>
      </p:pic>
      <p:sp>
        <p:nvSpPr>
          <p:cNvPr id="8" name="AutoShape 2" descr="Image result for scaphoid excision 4 corner fusion x ray">
            <a:extLst>
              <a:ext uri="{FF2B5EF4-FFF2-40B4-BE49-F238E27FC236}">
                <a16:creationId xmlns:a16="http://schemas.microsoft.com/office/drawing/2014/main" id="{DCE08D2C-447A-47A3-BAFB-701FC332C46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 descr="A picture containing X-ray film, match&#10;&#10;Description generated with very high confidence">
            <a:extLst>
              <a:ext uri="{FF2B5EF4-FFF2-40B4-BE49-F238E27FC236}">
                <a16:creationId xmlns:a16="http://schemas.microsoft.com/office/drawing/2014/main" id="{39C26C59-F3CB-4069-9B8C-D943D762CBB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7" r="16590"/>
          <a:stretch/>
        </p:blipFill>
        <p:spPr>
          <a:xfrm>
            <a:off x="4662055" y="1690688"/>
            <a:ext cx="3742084" cy="4353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2994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PRC vs 4-Corner</a:t>
            </a: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661647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PRC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earlier motion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no fusion or hardware</a:t>
            </a: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Corner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better grip strength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less risk lunate fossa 	wear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991590" cy="766762"/>
          </a:xfrm>
          <a:prstGeom prst="rect">
            <a:avLst/>
          </a:prstGeom>
        </p:spPr>
      </p:pic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7F6F065E-EA37-49DC-A240-E95FB926D9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8" r="46819"/>
          <a:stretch/>
        </p:blipFill>
        <p:spPr>
          <a:xfrm>
            <a:off x="5721212" y="1825625"/>
            <a:ext cx="3028951" cy="4351338"/>
          </a:xfrm>
          <a:prstGeom prst="rect">
            <a:avLst/>
          </a:prstGeom>
        </p:spPr>
      </p:pic>
      <p:pic>
        <p:nvPicPr>
          <p:cNvPr id="7" name="Content Placeholder 6" descr="A picture containing X-ray film&#10;&#10;Description generated with very high confidence">
            <a:extLst>
              <a:ext uri="{FF2B5EF4-FFF2-40B4-BE49-F238E27FC236}">
                <a16:creationId xmlns:a16="http://schemas.microsoft.com/office/drawing/2014/main" id="{47D627B6-BBBE-4ABE-BE7D-1515F49793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28" y="1825625"/>
            <a:ext cx="281522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036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DISCLOSURES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991590" cy="7667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B738D6-0B2A-4A93-B568-877D1B84F0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9747" y="1632971"/>
            <a:ext cx="6832506" cy="473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216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PRC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slightly better motion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less complications</a:t>
            </a: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differences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grip strength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xray</a:t>
            </a: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degenerative changes 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</a:t>
            </a: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satisfaction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991590" cy="7667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0D80BD-69D9-4C37-8598-B4642D3534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7127" y="397669"/>
            <a:ext cx="6617746" cy="2245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1962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PRC: Minimum 20-Year Follow-Up. Stern et al. JHS, 2013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65% survival rate</a:t>
            </a: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Flexion extension arc 68 degrees</a:t>
            </a: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Contralateral grip 72%</a:t>
            </a: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Mild to moderate pain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991590" cy="76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6527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575911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X-ray film&#10;&#10;Description generated with very high confidence">
            <a:extLst>
              <a:ext uri="{FF2B5EF4-FFF2-40B4-BE49-F238E27FC236}">
                <a16:creationId xmlns:a16="http://schemas.microsoft.com/office/drawing/2014/main" id="{5D6569FC-174A-4AD5-AA5E-A0C3178E9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5399" y="3319156"/>
            <a:ext cx="2178400" cy="2740127"/>
          </a:xfrm>
          <a:prstGeom prst="rect">
            <a:avLst/>
          </a:prstGeom>
        </p:spPr>
      </p:pic>
      <p:pic>
        <p:nvPicPr>
          <p:cNvPr id="7" name="Picture 6" descr="A picture containing X-ray film&#10;&#10;Description generated with very high confidence">
            <a:extLst>
              <a:ext uri="{FF2B5EF4-FFF2-40B4-BE49-F238E27FC236}">
                <a16:creationId xmlns:a16="http://schemas.microsoft.com/office/drawing/2014/main" id="{CA109E3D-4E5D-46AB-A427-67BB4D33FB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2675" y="3319156"/>
            <a:ext cx="1842735" cy="2740127"/>
          </a:xfrm>
          <a:prstGeom prst="rect">
            <a:avLst/>
          </a:prstGeom>
        </p:spPr>
      </p:pic>
      <p:pic>
        <p:nvPicPr>
          <p:cNvPr id="13" name="Content Placeholder 9" descr="A picture containing X-ray film, wall, clothing, indoor&#10;&#10;Description generated with high confidence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01"/>
          <a:stretch/>
        </p:blipFill>
        <p:spPr>
          <a:xfrm rot="10800000">
            <a:off x="9514248" y="485834"/>
            <a:ext cx="1640704" cy="2693535"/>
          </a:xfrm>
          <a:prstGeom prst="rect">
            <a:avLst/>
          </a:prstGeom>
        </p:spPr>
      </p:pic>
      <p:pic>
        <p:nvPicPr>
          <p:cNvPr id="4" name="Picture 3" descr="A picture containing X-ray film&#10;&#10;Description generated with very high confidence">
            <a:extLst>
              <a:ext uri="{FF2B5EF4-FFF2-40B4-BE49-F238E27FC236}">
                <a16:creationId xmlns:a16="http://schemas.microsoft.com/office/drawing/2014/main" id="{F3F4EDEC-3223-4379-A0F9-92A88ED2E2E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948" r="13053"/>
          <a:stretch/>
        </p:blipFill>
        <p:spPr>
          <a:xfrm>
            <a:off x="6920204" y="485834"/>
            <a:ext cx="1671446" cy="2693535"/>
          </a:xfrm>
          <a:prstGeom prst="rect">
            <a:avLst/>
          </a:prstGeom>
        </p:spPr>
      </p:pic>
      <p:pic>
        <p:nvPicPr>
          <p:cNvPr id="5" name="Picture 4" descr="A screenshot of a cell phone&#10;&#10;Description generated with very high confidenc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991590" cy="7667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516" y="640263"/>
            <a:ext cx="4911826" cy="1344975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NEWER OPTIONS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821515" y="2121762"/>
            <a:ext cx="4911827" cy="36269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FFFF00"/>
                </a:solidFill>
              </a:rPr>
              <a:t>STAPLES</a:t>
            </a:r>
          </a:p>
          <a:p>
            <a:pPr marL="0" indent="0">
              <a:buNone/>
            </a:pPr>
            <a:endParaRPr lang="en-US" sz="240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FFFF00"/>
                </a:solidFill>
              </a:rPr>
              <a:t>INTRAOSSEOUS SCREWS</a:t>
            </a:r>
          </a:p>
          <a:p>
            <a:pPr marL="0" indent="0">
              <a:buNone/>
            </a:pPr>
            <a:endParaRPr lang="en-US" sz="240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FFFF00"/>
                </a:solidFill>
              </a:rPr>
              <a:t>CIRCULAR PLATES</a:t>
            </a:r>
          </a:p>
          <a:p>
            <a:pPr marL="0" indent="0">
              <a:buNone/>
            </a:pPr>
            <a:endParaRPr lang="en-US" sz="240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FFFF00"/>
                </a:solidFill>
              </a:rPr>
              <a:t>3 CORNER FUSIONS</a:t>
            </a:r>
          </a:p>
        </p:txBody>
      </p:sp>
    </p:spTree>
    <p:extLst>
      <p:ext uri="{BB962C8B-B14F-4D97-AF65-F5344CB8AC3E}">
        <p14:creationId xmlns:p14="http://schemas.microsoft.com/office/powerpoint/2010/main" val="150898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685929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OSTEOCHONDRAL RESURFACING PRC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C2326F2-BC4D-4D84-8FC4-AF1206B1A4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116735" y="2314574"/>
            <a:ext cx="2955553" cy="26955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991590" cy="7667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2512E5-0388-4D62-B8F6-7BB0591AC0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953" y="2314574"/>
            <a:ext cx="3010479" cy="26955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6619AE-F646-44D8-95F7-8DB28A0820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6457" y="2314573"/>
            <a:ext cx="2936252" cy="26955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B872DB-1C4A-4CE8-9B4D-902EE57BAC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21039" y="2314573"/>
            <a:ext cx="3009284" cy="269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6481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G T N M 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91590" cy="7667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C87B12-2C24-416B-856A-AE3C7BCBCB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2967" y="1825625"/>
            <a:ext cx="356606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6896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91590" cy="7667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08300F-353C-4B97-9A6C-AAC72362B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989" y="1274295"/>
            <a:ext cx="894002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1889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717424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BB44D7-A4C1-41BE-AB7C-A71F2194C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9650" y="3197414"/>
            <a:ext cx="2388177" cy="34611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8A4039-7999-4E54-BD1B-5E5DAB9538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69" t="13715" r="20461" b="8654"/>
          <a:stretch/>
        </p:blipFill>
        <p:spPr>
          <a:xfrm>
            <a:off x="8629650" y="225977"/>
            <a:ext cx="2388177" cy="30317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991590" cy="7667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516" y="640263"/>
            <a:ext cx="6204984" cy="1344975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WRIST ARTHRODESIS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1515" y="2121762"/>
            <a:ext cx="6204984" cy="362691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COMPLICATION RATE</a:t>
            </a:r>
          </a:p>
          <a:p>
            <a:pPr marL="0" indent="0">
              <a:buNone/>
            </a:pPr>
            <a:endParaRPr lang="en-US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ADL’S DIFFICULT</a:t>
            </a:r>
          </a:p>
        </p:txBody>
      </p:sp>
    </p:spTree>
    <p:extLst>
      <p:ext uri="{BB962C8B-B14F-4D97-AF65-F5344CB8AC3E}">
        <p14:creationId xmlns:p14="http://schemas.microsoft.com/office/powerpoint/2010/main" val="3639963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WRIST FUSION NAIL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91590" cy="7667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82E843-8188-4393-BE13-A8F0839ED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045526" y="1096482"/>
            <a:ext cx="4351337" cy="58096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90DA5C-447F-4B15-97AC-76E72D838D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6825" y="1825625"/>
            <a:ext cx="560879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3515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B78E30-0ACF-4D08-9287-EDA61092C5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40" r="4001"/>
          <a:stretch/>
        </p:blipFill>
        <p:spPr>
          <a:xfrm>
            <a:off x="7556408" y="10"/>
            <a:ext cx="4635591" cy="6857990"/>
          </a:xfrm>
          <a:prstGeom prst="rect">
            <a:avLst/>
          </a:prstGeom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991590" cy="7667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29" y="629266"/>
            <a:ext cx="6586491" cy="167660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WRIST ARTHROPLASTY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8930" y="2438400"/>
            <a:ext cx="6586489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MOTION SPARING</a:t>
            </a:r>
          </a:p>
          <a:p>
            <a:pPr marL="0" indent="0">
              <a:buNone/>
            </a:pPr>
            <a:endParaRPr lang="en-US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</a:p>
          <a:p>
            <a:pPr marL="0" indent="0">
              <a:buNone/>
            </a:pPr>
            <a:endParaRPr lang="en-US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POSTTRAUMATIC ARTHRITIS</a:t>
            </a:r>
          </a:p>
          <a:p>
            <a:pPr marL="0" indent="0">
              <a:buNone/>
            </a:pPr>
            <a:endParaRPr lang="en-US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9674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WRIST ARTHROPLASTY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COMPLICATIONS</a:t>
            </a: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CARPAL COMPONENT 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LOOSENING</a:t>
            </a: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DISLOCATION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991590" cy="7667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4E01B1-22DA-4864-9B1C-221C687064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8812" y="2001396"/>
            <a:ext cx="3171825" cy="41755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C383B3-799E-46B4-AAC8-1194B553A7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1168" y="1955277"/>
            <a:ext cx="2443163" cy="426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380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 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 COMMON ARTHRITIS PATTERNS</a:t>
            </a: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 HISTORICAL SURGICAL INTERVENTIONS</a:t>
            </a: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 NEWER SURGICAL INTERVENTIONS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91590" cy="76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3377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B78E30-0ACF-4D08-9287-EDA61092C5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40" r="4001"/>
          <a:stretch/>
        </p:blipFill>
        <p:spPr>
          <a:xfrm>
            <a:off x="7556408" y="10"/>
            <a:ext cx="4635591" cy="6857990"/>
          </a:xfrm>
          <a:prstGeom prst="rect">
            <a:avLst/>
          </a:prstGeom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991590" cy="7667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29" y="629266"/>
            <a:ext cx="6586491" cy="167660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WRIST ARTHROPLASTY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8930" y="2438400"/>
            <a:ext cx="6586489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GENERATION – DESIGN CHANGES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5-7 YR MIDTERM RESULTS GOOD</a:t>
            </a:r>
          </a:p>
          <a:p>
            <a:pPr marL="0" indent="0">
              <a:buNone/>
            </a:pPr>
            <a:endParaRPr lang="en-US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ACUTE COMMINUTED DR FRACTURES	</a:t>
            </a:r>
          </a:p>
        </p:txBody>
      </p:sp>
    </p:spTree>
    <p:extLst>
      <p:ext uri="{BB962C8B-B14F-4D97-AF65-F5344CB8AC3E}">
        <p14:creationId xmlns:p14="http://schemas.microsoft.com/office/powerpoint/2010/main" val="15446120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LOSS OF BONE STOCK</a:t>
            </a: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REVISION ARTHROPLASTY</a:t>
            </a: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REVISION ARTHRODESIS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991590" cy="7667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2B820C-CAA1-4091-8485-BE3285CB97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4474" y="1825625"/>
            <a:ext cx="2219326" cy="44090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C6A9C7-91E9-489B-BA3A-08C9223E3F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5550" y="1825625"/>
            <a:ext cx="2667000" cy="443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7894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DRUJ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91590" cy="7667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220FD8-E9A3-4110-8E32-081A351FDA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3254" y="1825625"/>
            <a:ext cx="4265492" cy="443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0432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DARRACH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991590" cy="7667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6DE098-0CD4-40C5-912C-B95D4E6426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7634" y="1849522"/>
            <a:ext cx="3038476" cy="435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3412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SAUVE-KAPANDJI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991590" cy="7667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1859C8-1A6B-417F-BC60-65BABFFFB0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2918" y="1825625"/>
            <a:ext cx="358602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1764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NEWER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ULNAR HEAD ARTHROPLASTY</a:t>
            </a: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INTERMEDIATE RESULTS MIXED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LOW DEMAND BETTER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991590" cy="7667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C7FC5F-5136-4FB9-BB71-46FB8FB99D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2188" y="1825625"/>
            <a:ext cx="221522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0543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NEWER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DRUJ ARTHROPLASTY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UP TO 35% COMPLICATION RATE 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&lt; 5 YRS</a:t>
            </a: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RA &lt; 40 YO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95% SURVIVAL RATE 5 YRS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991590" cy="7667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CB9458-07F1-40D3-9EF2-53A9ECEE26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3447" y="1825626"/>
            <a:ext cx="216491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4409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2246" y="0"/>
            <a:ext cx="7559754" cy="6858000"/>
          </a:xfrm>
          <a:prstGeom prst="rect">
            <a:avLst/>
          </a:prstGeom>
          <a:solidFill>
            <a:srgbClr val="6F3B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2995" y="484632"/>
            <a:ext cx="6709145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chemeClr val="bg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icture containing person, indoor, man&#10;&#10;Description generated with very high confidence">
            <a:extLst>
              <a:ext uri="{FF2B5EF4-FFF2-40B4-BE49-F238E27FC236}">
                <a16:creationId xmlns:a16="http://schemas.microsoft.com/office/drawing/2014/main" id="{ABAAB870-AA3C-4269-8D90-38CE34FC8D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79" r="26778" b="1"/>
          <a:stretch/>
        </p:blipFill>
        <p:spPr>
          <a:xfrm>
            <a:off x="9173937" y="827678"/>
            <a:ext cx="2315724" cy="5086759"/>
          </a:xfrm>
          <a:prstGeom prst="rect">
            <a:avLst/>
          </a:prstGeom>
        </p:spPr>
      </p:pic>
      <p:pic>
        <p:nvPicPr>
          <p:cNvPr id="8" name="Picture 7" descr="A picture containing indoor, laying&#10;&#10;Description generated with very high confidence">
            <a:extLst>
              <a:ext uri="{FF2B5EF4-FFF2-40B4-BE49-F238E27FC236}">
                <a16:creationId xmlns:a16="http://schemas.microsoft.com/office/drawing/2014/main" id="{1D41B8D1-88BD-4B0C-AC76-88AC7DCF1C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9" t="19061" r="13182" b="9093"/>
          <a:stretch/>
        </p:blipFill>
        <p:spPr>
          <a:xfrm>
            <a:off x="5414730" y="3133548"/>
            <a:ext cx="3603724" cy="2780889"/>
          </a:xfrm>
          <a:prstGeom prst="rect">
            <a:avLst/>
          </a:prstGeom>
        </p:spPr>
      </p:pic>
      <p:pic>
        <p:nvPicPr>
          <p:cNvPr id="6" name="Picture 5" descr="A picture containing indoor, sitting&#10;&#10;Description generated with high confidence">
            <a:extLst>
              <a:ext uri="{FF2B5EF4-FFF2-40B4-BE49-F238E27FC236}">
                <a16:creationId xmlns:a16="http://schemas.microsoft.com/office/drawing/2014/main" id="{3EEAB11D-1ED3-45E0-BEDB-0101AC82A2C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34" t="35192" r="23805" b="35788"/>
          <a:stretch/>
        </p:blipFill>
        <p:spPr>
          <a:xfrm>
            <a:off x="5414729" y="827678"/>
            <a:ext cx="3603724" cy="1962824"/>
          </a:xfrm>
          <a:prstGeom prst="rect">
            <a:avLst/>
          </a:prstGeom>
        </p:spPr>
      </p:pic>
      <p:pic>
        <p:nvPicPr>
          <p:cNvPr id="5" name="Picture 4" descr="A screenshot of a cell phone&#10;&#10;Description generated with very high confidenc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991590" cy="7667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511" y="629266"/>
            <a:ext cx="3697511" cy="1676603"/>
          </a:xfrm>
        </p:spPr>
        <p:txBody>
          <a:bodyPr>
            <a:normAutofit/>
          </a:bodyPr>
          <a:lstStyle/>
          <a:p>
            <a:pPr algn="ctr"/>
            <a:r>
              <a:rPr lang="en-US" sz="37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WRIST DENERVATION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5513" y="2438400"/>
            <a:ext cx="3697510" cy="3785419"/>
          </a:xfrm>
        </p:spPr>
        <p:txBody>
          <a:bodyPr>
            <a:normAutofit/>
          </a:bodyPr>
          <a:lstStyle/>
          <a:p>
            <a:pPr marL="0" indent="0">
              <a:buClr>
                <a:srgbClr val="6F3B2C"/>
              </a:buClr>
              <a:buNone/>
            </a:pPr>
            <a:endParaRPr lang="en-US" sz="1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6F3B2C"/>
              </a:buClr>
              <a:buNone/>
            </a:pPr>
            <a:endParaRPr lang="en-US" sz="1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6F3B2C"/>
              </a:buClr>
              <a:buNone/>
            </a:pPr>
            <a:r>
              <a:rPr lang="en-US" sz="1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PALLIATIVE</a:t>
            </a:r>
          </a:p>
          <a:p>
            <a:pPr marL="0" indent="0">
              <a:buClr>
                <a:srgbClr val="6F3B2C"/>
              </a:buClr>
              <a:buNone/>
            </a:pPr>
            <a:endParaRPr lang="en-US" sz="1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6F3B2C"/>
              </a:buClr>
              <a:buNone/>
            </a:pPr>
            <a:endParaRPr lang="en-US" sz="1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6F3B2C"/>
              </a:buClr>
              <a:buNone/>
            </a:pPr>
            <a:endParaRPr lang="en-US" sz="1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6F3B2C"/>
              </a:buClr>
              <a:buNone/>
            </a:pPr>
            <a:r>
              <a:rPr lang="en-US" sz="1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RISK</a:t>
            </a:r>
          </a:p>
        </p:txBody>
      </p:sp>
    </p:spTree>
    <p:extLst>
      <p:ext uri="{BB962C8B-B14F-4D97-AF65-F5344CB8AC3E}">
        <p14:creationId xmlns:p14="http://schemas.microsoft.com/office/powerpoint/2010/main" val="3050571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WRIST DENERVATION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71% NONOP AT 6.5 YRS</a:t>
            </a: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29% SALVAGE PROCEDURE  ~ 2 YRS</a:t>
            </a: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91590" cy="76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399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PLATELET RICH PLASMA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RCTs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5/7 PRP significantly better than HA</a:t>
            </a: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KNEE &amp; HIP OA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high variability in study designs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991590" cy="7667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EBD099-4419-4A10-9E88-C90466E34C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2712" y="1825625"/>
            <a:ext cx="6886575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403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/ EXERCISE LIMITED</a:t>
            </a: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SPLINTING MIXED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91590" cy="7667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8F6C11-C4C3-4902-844F-99B829D4B7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9790" y="365125"/>
            <a:ext cx="6934200" cy="290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0040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MESENCHYMAL STEM CELLS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EARLY CLINICAL TRIALS / BASIC SCIENCE JOURNALS</a:t>
            </a: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VARIABILITY</a:t>
            </a: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SAMPLE SIZES AND SHORT TERM F/U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EARLY DATA SAFE, EFFICACIOUS, 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BUT NO QUALITY RCT</a:t>
            </a: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91590" cy="76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0147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effectLst/>
        </p:spPr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9" t="-6340" r="21328" b="6342"/>
          <a:stretch/>
        </p:blipFill>
        <p:spPr>
          <a:xfrm rot="5400000">
            <a:off x="338328" y="-338328"/>
            <a:ext cx="6858000" cy="75346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991590" cy="7667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3400" y="640081"/>
            <a:ext cx="3395130" cy="52553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707544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8" r="10466" b="1"/>
          <a:stretch/>
        </p:blipFill>
        <p:spPr>
          <a:xfrm rot="5400000">
            <a:off x="2872972" y="-347472"/>
            <a:ext cx="6858000" cy="7552944"/>
          </a:xfrm>
          <a:prstGeom prst="rect">
            <a:avLst/>
          </a:prstGeom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991590" cy="7667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648931" y="2438400"/>
            <a:ext cx="3651466" cy="3785419"/>
          </a:xfrm>
        </p:spPr>
        <p:txBody>
          <a:bodyPr>
            <a:normAutofit/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1361562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KIENBOCK’S DISEASE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91590" cy="766762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D06A7C-0A3A-414A-9E35-EDADFE8D1F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9F377A-661E-463C-ABDC-1DAF91F389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73" t="7704" r="7558" b="9272"/>
          <a:stretch/>
        </p:blipFill>
        <p:spPr>
          <a:xfrm>
            <a:off x="3952326" y="1825625"/>
            <a:ext cx="428734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770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PREISER’S DISEASE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91590" cy="766762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D06A7C-0A3A-414A-9E35-EDADFE8D1F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426756-52B8-44DA-9D21-CDB61B1C9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5015" y="1785144"/>
            <a:ext cx="4421969" cy="439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958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THUMB CMC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91590" cy="766762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D06A7C-0A3A-414A-9E35-EDADFE8D1F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454488-D740-4700-90C8-C9B5FCAE92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8145" y="1811909"/>
            <a:ext cx="3915710" cy="436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120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STT / TRISCAPHE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91590" cy="766762"/>
          </a:xfrm>
          <a:prstGeom prst="rect">
            <a:avLst/>
          </a:prstGeo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8BB611F0-4C51-47D1-8FB9-A780B5809E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03" y="1812178"/>
            <a:ext cx="4477099" cy="4351338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069523-2025-4FF6-963C-BE50288050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5140" y="1812178"/>
            <a:ext cx="3216965" cy="434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2833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STT ARTHRODESIS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3E0E3D0-A8BF-4B3C-A776-C2FE1AE182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862" y="2055813"/>
            <a:ext cx="5922438" cy="389696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991590" cy="7667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4F58AE-B1A4-41F1-843A-C201BB3540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1" y="2055813"/>
            <a:ext cx="32385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5279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Arrow Connector 10">
            <a:extLst/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93776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7402384A-C71B-43E7-9277-534CFA1263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448" b="2178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991590" cy="7667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STT ARTHRODESIS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COMPLICATION RATE</a:t>
            </a:r>
          </a:p>
          <a:p>
            <a:pPr marL="0" indent="0">
              <a:buNone/>
            </a:pPr>
            <a:endParaRPr lang="en-US" sz="1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NONUNION 4-29%</a:t>
            </a:r>
          </a:p>
          <a:p>
            <a:pPr marL="0" indent="0">
              <a:buNone/>
            </a:pPr>
            <a:endParaRPr lang="en-US" sz="1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PERSISTENT PAIN 35%</a:t>
            </a:r>
          </a:p>
          <a:p>
            <a:pPr marL="0" indent="0">
              <a:buNone/>
            </a:pPr>
            <a:endParaRPr lang="en-US" sz="1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DRSN NEURITIS </a:t>
            </a:r>
          </a:p>
          <a:p>
            <a:pPr marL="0" indent="0">
              <a:buNone/>
            </a:pPr>
            <a:endParaRPr lang="en-US" sz="1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SECONDARY SURGERIES	</a:t>
            </a:r>
          </a:p>
        </p:txBody>
      </p:sp>
    </p:spTree>
    <p:extLst>
      <p:ext uri="{BB962C8B-B14F-4D97-AF65-F5344CB8AC3E}">
        <p14:creationId xmlns:p14="http://schemas.microsoft.com/office/powerpoint/2010/main" val="5612334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D3C48F-6AD0-4AE1-9063-C4239650F5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91" r="2" b="2"/>
          <a:stretch/>
        </p:blipFill>
        <p:spPr>
          <a:xfrm>
            <a:off x="6601690" y="0"/>
            <a:ext cx="6101387" cy="6857990"/>
          </a:xfrm>
          <a:prstGeom prst="rect">
            <a:avLst/>
          </a:prstGeom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991590" cy="7667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29" y="629266"/>
            <a:ext cx="5127031" cy="1676603"/>
          </a:xfrm>
        </p:spPr>
        <p:txBody>
          <a:bodyPr>
            <a:normAutofit/>
          </a:bodyPr>
          <a:lstStyle/>
          <a:p>
            <a:pPr algn="ctr"/>
            <a:r>
              <a:rPr lang="en-US" sz="41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SCAPHOID DISTAL POLE EXCISION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8930" y="2438400"/>
            <a:ext cx="5127029" cy="378541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COMPLICATIONS</a:t>
            </a:r>
          </a:p>
          <a:p>
            <a:pPr marL="0" indent="0">
              <a:buNone/>
            </a:pPr>
            <a:endParaRPr lang="en-US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DISI CARPAL INSTABILITY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ANT STT LIG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DIC LIGAMENT</a:t>
            </a:r>
          </a:p>
          <a:p>
            <a:pPr marL="0" indent="0">
              <a:buNone/>
            </a:pPr>
            <a:endParaRPr lang="en-US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3958675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15825</TotalTime>
  <Words>529</Words>
  <Application>Microsoft Office PowerPoint</Application>
  <PresentationFormat>Widescreen</PresentationFormat>
  <Paragraphs>262</Paragraphs>
  <Slides>44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8" baseType="lpstr">
      <vt:lpstr>Arial</vt:lpstr>
      <vt:lpstr>Calibri</vt:lpstr>
      <vt:lpstr>Calibri Light</vt:lpstr>
      <vt:lpstr>Office Theme</vt:lpstr>
      <vt:lpstr>Wrist Arthritis Update: Treatment Options</vt:lpstr>
      <vt:lpstr>FINANCIAL DISCLOSURES</vt:lpstr>
      <vt:lpstr>DISCUSSION GOALS</vt:lpstr>
      <vt:lpstr>PowerPoint Presentation</vt:lpstr>
      <vt:lpstr>THUMB CMC</vt:lpstr>
      <vt:lpstr>STT / TRISCAPHE</vt:lpstr>
      <vt:lpstr>STT ARTHRODESIS</vt:lpstr>
      <vt:lpstr>STT ARTHRODESIS</vt:lpstr>
      <vt:lpstr>SCAPHOID DISTAL POLE EXCISION</vt:lpstr>
      <vt:lpstr>STT NEWER OPTIONS</vt:lpstr>
      <vt:lpstr>STT EXCISIONAL ARTHROPLASTY</vt:lpstr>
      <vt:lpstr>PYROCARBON IMPLANT INTERPOSITION</vt:lpstr>
      <vt:lpstr>S-capho L-unate  A-dvanced C-ollapse (SLAC)</vt:lpstr>
      <vt:lpstr>S-capho L-unate  A-dvanced C-ollapse (SLAC)</vt:lpstr>
      <vt:lpstr>S-caphoid N-onunion  A-dvanced C-ollapse (SNAC)</vt:lpstr>
      <vt:lpstr>SLAC I  RADIAL STYLOIDECTOMY</vt:lpstr>
      <vt:lpstr>SLAC II –  Proximal Row Carpectomy (PRC)</vt:lpstr>
      <vt:lpstr>SLAC II &amp; III Scaphoid Excision &amp; 4 Corner Fusion</vt:lpstr>
      <vt:lpstr>PRC vs 4-Corner</vt:lpstr>
      <vt:lpstr>PowerPoint Presentation</vt:lpstr>
      <vt:lpstr>      PRC: Minimum 20-Year Follow-Up. Stern et al. JHS, 2013</vt:lpstr>
      <vt:lpstr>NEWER OPTIONS</vt:lpstr>
      <vt:lpstr>      OSTEOCHONDRAL RESURFACING PRC</vt:lpstr>
      <vt:lpstr>T G T N M W</vt:lpstr>
      <vt:lpstr>PowerPoint Presentation</vt:lpstr>
      <vt:lpstr>TOTAL WRIST ARTHRODESIS</vt:lpstr>
      <vt:lpstr>WRIST FUSION NAIL</vt:lpstr>
      <vt:lpstr>TOTAL WRIST ARTHROPLASTY</vt:lpstr>
      <vt:lpstr>TOTAL WRIST ARTHROPLASTY</vt:lpstr>
      <vt:lpstr>TOTAL WRIST ARTHROPLASTY</vt:lpstr>
      <vt:lpstr>REVISION</vt:lpstr>
      <vt:lpstr>DRUJ</vt:lpstr>
      <vt:lpstr>DARRACH</vt:lpstr>
      <vt:lpstr>SAUVE-KAPANDJI</vt:lpstr>
      <vt:lpstr>NEWER OPTIONS</vt:lpstr>
      <vt:lpstr>NEWER OPTIONS</vt:lpstr>
      <vt:lpstr>WRIST DENERVATION</vt:lpstr>
      <vt:lpstr>WRIST DENERVATION</vt:lpstr>
      <vt:lpstr>PLATELET RICH PLASMA</vt:lpstr>
      <vt:lpstr>MESENCHYMAL STEM CELLS</vt:lpstr>
      <vt:lpstr>THANK YOU</vt:lpstr>
      <vt:lpstr>PowerPoint Presentation</vt:lpstr>
      <vt:lpstr>KIENBOCK’S DISEASE</vt:lpstr>
      <vt:lpstr>PREISER’S DISEASE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Distal Radius Fractures: Post Op Rehab Goals</dc:title>
  <dc:creator>David Chan</dc:creator>
  <cp:lastModifiedBy>David Chan</cp:lastModifiedBy>
  <cp:revision>131</cp:revision>
  <dcterms:created xsi:type="dcterms:W3CDTF">2016-08-20T16:07:46Z</dcterms:created>
  <dcterms:modified xsi:type="dcterms:W3CDTF">2017-08-26T11:37:36Z</dcterms:modified>
</cp:coreProperties>
</file>