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4" r:id="rId7"/>
    <p:sldId id="266" r:id="rId8"/>
    <p:sldId id="275" r:id="rId9"/>
    <p:sldId id="276" r:id="rId10"/>
    <p:sldId id="278" r:id="rId11"/>
    <p:sldId id="279" r:id="rId12"/>
    <p:sldId id="277" r:id="rId13"/>
    <p:sldId id="280" r:id="rId14"/>
    <p:sldId id="281" r:id="rId15"/>
    <p:sldId id="282" r:id="rId16"/>
    <p:sldId id="283" r:id="rId17"/>
    <p:sldId id="284" r:id="rId18"/>
    <p:sldId id="285" r:id="rId19"/>
    <p:sldId id="287" r:id="rId20"/>
    <p:sldId id="286" r:id="rId21"/>
    <p:sldId id="27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91" autoAdjust="0"/>
    <p:restoredTop sz="94660"/>
  </p:normalViewPr>
  <p:slideViewPr>
    <p:cSldViewPr>
      <p:cViewPr varScale="1">
        <p:scale>
          <a:sx n="82" d="100"/>
          <a:sy n="82" d="100"/>
        </p:scale>
        <p:origin x="1613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61BB6-CB96-479A-9FE5-7E9CC0303A3C}" type="datetimeFigureOut">
              <a:rPr lang="en-US" smtClean="0"/>
              <a:t>8/21/2017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8C3B7-F417-44C3-9F37-D46DB4BE3B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567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61BB6-CB96-479A-9FE5-7E9CC0303A3C}" type="datetimeFigureOut">
              <a:rPr lang="en-US" smtClean="0"/>
              <a:t>8/21/2017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8C3B7-F417-44C3-9F37-D46DB4BE3B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042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61BB6-CB96-479A-9FE5-7E9CC0303A3C}" type="datetimeFigureOut">
              <a:rPr lang="en-US" smtClean="0"/>
              <a:t>8/21/2017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8C3B7-F417-44C3-9F37-D46DB4BE3B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332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61BB6-CB96-479A-9FE5-7E9CC0303A3C}" type="datetimeFigureOut">
              <a:rPr lang="en-US" smtClean="0"/>
              <a:t>8/21/2017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8C3B7-F417-44C3-9F37-D46DB4BE3B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074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61BB6-CB96-479A-9FE5-7E9CC0303A3C}" type="datetimeFigureOut">
              <a:rPr lang="en-US" smtClean="0"/>
              <a:t>8/21/2017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8C3B7-F417-44C3-9F37-D46DB4BE3B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877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61BB6-CB96-479A-9FE5-7E9CC0303A3C}" type="datetimeFigureOut">
              <a:rPr lang="en-US" smtClean="0"/>
              <a:t>8/21/2017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8C3B7-F417-44C3-9F37-D46DB4BE3B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803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61BB6-CB96-479A-9FE5-7E9CC0303A3C}" type="datetimeFigureOut">
              <a:rPr lang="en-US" smtClean="0"/>
              <a:t>8/21/2017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8C3B7-F417-44C3-9F37-D46DB4BE3B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433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61BB6-CB96-479A-9FE5-7E9CC0303A3C}" type="datetimeFigureOut">
              <a:rPr lang="en-US" smtClean="0"/>
              <a:t>8/21/2017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8C3B7-F417-44C3-9F37-D46DB4BE3B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85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61BB6-CB96-479A-9FE5-7E9CC0303A3C}" type="datetimeFigureOut">
              <a:rPr lang="en-US" smtClean="0"/>
              <a:t>8/21/2017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8C3B7-F417-44C3-9F37-D46DB4BE3B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179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61BB6-CB96-479A-9FE5-7E9CC0303A3C}" type="datetimeFigureOut">
              <a:rPr lang="en-US" smtClean="0"/>
              <a:t>8/21/2017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8C3B7-F417-44C3-9F37-D46DB4BE3B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943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61BB6-CB96-479A-9FE5-7E9CC0303A3C}" type="datetimeFigureOut">
              <a:rPr lang="en-US" smtClean="0"/>
              <a:t>8/21/2017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8C3B7-F417-44C3-9F37-D46DB4BE3B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103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61BB6-CB96-479A-9FE5-7E9CC0303A3C}" type="datetimeFigureOut">
              <a:rPr lang="en-US" smtClean="0"/>
              <a:t>8/21/2017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8C3B7-F417-44C3-9F37-D46DB4BE3B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6833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m/url?sa=i&amp;rct=j&amp;q=&amp;esrc=s&amp;source=images&amp;cd=&amp;cad=rja&amp;uact=8&amp;docid=XXpEkrXoO6GWoM&amp;tbnid=M9jOkDCgUNucMM:&amp;ved=0CAUQjRw&amp;url=http://allhealthcare.monster.com/careers/articles/2792-top-10-best-and-worst-states-to-be-a-physical-therapist&amp;ei=grGUU4XdMs7UsAT6qYGgCQ&amp;bvm=bv.68445247,d.cWc&amp;psig=AFQjCNHUtGbsbeG219eHQfEKpBapLHYVeA&amp;ust=1402340025988085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hyperlink" Target="http://www.google.com/url?sa=i&amp;rct=j&amp;q=&amp;esrc=s&amp;source=images&amp;cd=&amp;cad=rja&amp;uact=8&amp;docid=Sk8ekb8wfaCXTM&amp;tbnid=nQ0bBpURGLcKrM:&amp;ved=0CAUQjRw&amp;url=http://www.stmaryhealthcare.org/MinimallyInvasiveArthroscopicShoulderSurgery&amp;ei=7bKUU6DANobMsQTcvIBQ&amp;bvm=bv.68445247,d.cWc&amp;psig=AFQjCNEvp1-HP9TxelNK-pqA1Eb7EoZOIQ&amp;ust=1402340420470812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772400" cy="1470025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The Surgeon-Therapist Relationship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286000"/>
            <a:ext cx="7620000" cy="1752600"/>
          </a:xfrm>
        </p:spPr>
        <p:txBody>
          <a:bodyPr>
            <a:normAutofit/>
          </a:bodyPr>
          <a:lstStyle/>
          <a:p>
            <a:r>
              <a:rPr lang="en-US" sz="2800" b="1" dirty="0"/>
              <a:t>Derek Cuff, M.D.</a:t>
            </a:r>
          </a:p>
          <a:p>
            <a:r>
              <a:rPr lang="en-US" sz="2400" b="1" dirty="0"/>
              <a:t>Suncoast Orthopaedic Surgery and Sports Medicine</a:t>
            </a:r>
          </a:p>
          <a:p>
            <a:endParaRPr lang="en-US" sz="2400" b="1" dirty="0"/>
          </a:p>
        </p:txBody>
      </p:sp>
      <p:pic>
        <p:nvPicPr>
          <p:cNvPr id="1026" name="Picture 2" descr="http://allhealthcare.monster.com/nfs/allhealthcare/attachment_images/0003/3619/physical_therapist_crop380w.jpg?1254779598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242" y="4217718"/>
            <a:ext cx="4023758" cy="2647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stmaryhealthcare.org/images/ortho2009/shouldersurgJ0418_0196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" y="4217718"/>
            <a:ext cx="3810000" cy="2612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8360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Surgeon-Therapist Relationship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In PT</a:t>
            </a:r>
          </a:p>
          <a:p>
            <a:endParaRPr lang="en-US" b="1" dirty="0"/>
          </a:p>
          <a:p>
            <a:pPr lvl="1"/>
            <a:r>
              <a:rPr lang="en-US" b="1" dirty="0"/>
              <a:t>Active FE 140, passive FE 140</a:t>
            </a:r>
          </a:p>
          <a:p>
            <a:pPr lvl="1"/>
            <a:r>
              <a:rPr lang="en-US" b="1" dirty="0"/>
              <a:t>Active ER 20, passive ER 20</a:t>
            </a:r>
          </a:p>
          <a:p>
            <a:pPr lvl="1"/>
            <a:r>
              <a:rPr lang="en-US" b="1" dirty="0"/>
              <a:t>Active IR to greater troch</a:t>
            </a:r>
          </a:p>
          <a:p>
            <a:pPr lvl="1"/>
            <a:endParaRPr lang="en-US" b="1" dirty="0"/>
          </a:p>
          <a:p>
            <a:pPr marL="457200" lvl="1" indent="0">
              <a:buNone/>
            </a:pPr>
            <a:r>
              <a:rPr lang="en-US" b="1" dirty="0"/>
              <a:t>3 weeks of PT with minimal improvement and RTC repair is recommended at surgeon follow up visit</a:t>
            </a:r>
          </a:p>
        </p:txBody>
      </p:sp>
    </p:spTree>
    <p:extLst>
      <p:ext uri="{BB962C8B-B14F-4D97-AF65-F5344CB8AC3E}">
        <p14:creationId xmlns:p14="http://schemas.microsoft.com/office/powerpoint/2010/main" val="40082426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Surgeon-Therapist Relationship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Therapist emails me</a:t>
            </a:r>
          </a:p>
          <a:p>
            <a:endParaRPr lang="en-US" b="1" dirty="0"/>
          </a:p>
          <a:p>
            <a:pPr lvl="1"/>
            <a:r>
              <a:rPr lang="en-US" b="1" dirty="0"/>
              <a:t>Frozen shoulder active AND passive ROM loss</a:t>
            </a:r>
          </a:p>
          <a:p>
            <a:pPr lvl="1"/>
            <a:r>
              <a:rPr lang="en-US" b="1" dirty="0"/>
              <a:t>More common in females 45-65</a:t>
            </a:r>
          </a:p>
          <a:p>
            <a:pPr lvl="1"/>
            <a:r>
              <a:rPr lang="en-US" b="1" dirty="0"/>
              <a:t>More common in DM and hypothyroid patients</a:t>
            </a:r>
          </a:p>
          <a:p>
            <a:pPr lvl="1"/>
            <a:r>
              <a:rPr lang="en-US" b="1" dirty="0"/>
              <a:t>55% of patients &gt; 60 have partial RTC tears on MRI</a:t>
            </a:r>
          </a:p>
          <a:p>
            <a:pPr lvl="1"/>
            <a:r>
              <a:rPr lang="en-US" b="1" dirty="0"/>
              <a:t>Surgery on a frozen shoulder can exacerbate the condition</a:t>
            </a:r>
          </a:p>
        </p:txBody>
      </p:sp>
    </p:spTree>
    <p:extLst>
      <p:ext uri="{BB962C8B-B14F-4D97-AF65-F5344CB8AC3E}">
        <p14:creationId xmlns:p14="http://schemas.microsoft.com/office/powerpoint/2010/main" val="1749419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Surgeon-Therapist Relationship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Patient sees me in 2</a:t>
            </a:r>
            <a:r>
              <a:rPr lang="en-US" b="1" baseline="30000" dirty="0"/>
              <a:t>nd</a:t>
            </a:r>
            <a:r>
              <a:rPr lang="en-US" b="1" dirty="0"/>
              <a:t> opinion</a:t>
            </a:r>
          </a:p>
          <a:p>
            <a:endParaRPr lang="en-US" b="1" dirty="0"/>
          </a:p>
          <a:p>
            <a:pPr lvl="1"/>
            <a:r>
              <a:rPr lang="en-US" b="1" dirty="0"/>
              <a:t>Cortisone shot</a:t>
            </a:r>
          </a:p>
          <a:p>
            <a:pPr lvl="1"/>
            <a:r>
              <a:rPr lang="en-US" b="1" dirty="0"/>
              <a:t>Back to PT</a:t>
            </a:r>
          </a:p>
          <a:p>
            <a:pPr lvl="1"/>
            <a:r>
              <a:rPr lang="en-US" b="1" dirty="0"/>
              <a:t>4 weeks and has full ROM and no pain</a:t>
            </a:r>
          </a:p>
          <a:p>
            <a:pPr lvl="1"/>
            <a:endParaRPr lang="en-US" b="1" dirty="0"/>
          </a:p>
          <a:p>
            <a:pPr marL="457200" lvl="1" indent="0">
              <a:buNone/>
            </a:pPr>
            <a:r>
              <a:rPr lang="en-US" b="1" dirty="0"/>
              <a:t>THERAPIST SAVED THIS PATIENT FROM A SURGERY</a:t>
            </a:r>
          </a:p>
        </p:txBody>
      </p:sp>
    </p:spTree>
    <p:extLst>
      <p:ext uri="{BB962C8B-B14F-4D97-AF65-F5344CB8AC3E}">
        <p14:creationId xmlns:p14="http://schemas.microsoft.com/office/powerpoint/2010/main" val="21452894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Surgeon-Therapist Relationship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181600" cy="4525963"/>
          </a:xfrm>
        </p:spPr>
        <p:txBody>
          <a:bodyPr/>
          <a:lstStyle/>
          <a:p>
            <a:r>
              <a:rPr lang="en-US" b="1" dirty="0"/>
              <a:t>Case 2</a:t>
            </a:r>
          </a:p>
          <a:p>
            <a:endParaRPr lang="en-US" b="1" dirty="0"/>
          </a:p>
          <a:p>
            <a:pPr lvl="1"/>
            <a:r>
              <a:rPr lang="en-US" b="1" dirty="0"/>
              <a:t>64 year old</a:t>
            </a:r>
          </a:p>
          <a:p>
            <a:pPr lvl="1"/>
            <a:endParaRPr lang="en-US" b="1" dirty="0"/>
          </a:p>
          <a:p>
            <a:pPr lvl="1"/>
            <a:r>
              <a:rPr lang="en-US" b="1" dirty="0"/>
              <a:t>s/p large RTC repair</a:t>
            </a:r>
          </a:p>
          <a:p>
            <a:pPr lvl="1"/>
            <a:endParaRPr lang="en-US" b="1" dirty="0"/>
          </a:p>
          <a:p>
            <a:pPr lvl="1"/>
            <a:r>
              <a:rPr lang="en-US" b="1" dirty="0"/>
              <a:t>10 weeks post op has near full active ROM</a:t>
            </a:r>
          </a:p>
        </p:txBody>
      </p:sp>
      <p:pic>
        <p:nvPicPr>
          <p:cNvPr id="3074" name="Picture 2" descr="Image result for rotator cuff repai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743200"/>
            <a:ext cx="3070549" cy="273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6472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Surgeon-Therapist Relationship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10 week PT visit</a:t>
            </a:r>
          </a:p>
          <a:p>
            <a:endParaRPr lang="en-US" b="1" dirty="0"/>
          </a:p>
          <a:p>
            <a:pPr lvl="1"/>
            <a:r>
              <a:rPr lang="en-US" b="1" dirty="0"/>
              <a:t>Patient says he feels great</a:t>
            </a:r>
          </a:p>
          <a:p>
            <a:pPr lvl="1"/>
            <a:endParaRPr lang="en-US" b="1" dirty="0"/>
          </a:p>
          <a:p>
            <a:pPr lvl="1"/>
            <a:r>
              <a:rPr lang="en-US" b="1" dirty="0"/>
              <a:t>Ready to start strengthening </a:t>
            </a:r>
          </a:p>
          <a:p>
            <a:pPr lvl="1"/>
            <a:endParaRPr lang="en-US" b="1" dirty="0"/>
          </a:p>
          <a:p>
            <a:pPr lvl="1"/>
            <a:r>
              <a:rPr lang="en-US" b="1" dirty="0"/>
              <a:t>Has golf outing in 2 weeks, wants to play</a:t>
            </a:r>
          </a:p>
        </p:txBody>
      </p:sp>
    </p:spTree>
    <p:extLst>
      <p:ext uri="{BB962C8B-B14F-4D97-AF65-F5344CB8AC3E}">
        <p14:creationId xmlns:p14="http://schemas.microsoft.com/office/powerpoint/2010/main" val="19560665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Surgeon-Therapist Relationship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Therapist emails me</a:t>
            </a:r>
          </a:p>
          <a:p>
            <a:endParaRPr lang="en-US" b="1" dirty="0"/>
          </a:p>
          <a:p>
            <a:pPr lvl="1"/>
            <a:r>
              <a:rPr lang="en-US" b="1" dirty="0"/>
              <a:t>Cuff tears not healed for at least 12 weeks</a:t>
            </a:r>
          </a:p>
          <a:p>
            <a:pPr lvl="1"/>
            <a:endParaRPr lang="en-US" b="1" dirty="0"/>
          </a:p>
          <a:p>
            <a:pPr lvl="1"/>
            <a:r>
              <a:rPr lang="en-US" b="1" dirty="0"/>
              <a:t>Strengthening or return to play prior to that =Risk of recurrent tear</a:t>
            </a:r>
          </a:p>
          <a:p>
            <a:pPr lvl="1"/>
            <a:endParaRPr lang="en-US" b="1" dirty="0"/>
          </a:p>
          <a:p>
            <a:pPr lvl="1"/>
            <a:r>
              <a:rPr lang="en-US" b="1" dirty="0"/>
              <a:t>I contact the patient and re-enforce rehab timeline</a:t>
            </a:r>
          </a:p>
          <a:p>
            <a:pPr lvl="1"/>
            <a:endParaRPr lang="en-US" b="1" dirty="0"/>
          </a:p>
          <a:p>
            <a:pPr lvl="1"/>
            <a:r>
              <a:rPr lang="en-US" b="1" dirty="0"/>
              <a:t>Complication potentially averted</a:t>
            </a:r>
          </a:p>
        </p:txBody>
      </p:sp>
    </p:spTree>
    <p:extLst>
      <p:ext uri="{BB962C8B-B14F-4D97-AF65-F5344CB8AC3E}">
        <p14:creationId xmlns:p14="http://schemas.microsoft.com/office/powerpoint/2010/main" val="7822460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Surgeon-Therapist Relationship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Case 3</a:t>
            </a:r>
          </a:p>
          <a:p>
            <a:endParaRPr lang="en-US" b="1" dirty="0"/>
          </a:p>
          <a:p>
            <a:pPr lvl="1"/>
            <a:r>
              <a:rPr lang="en-US" b="1" dirty="0"/>
              <a:t>75 year old s/p reverse TSA</a:t>
            </a:r>
          </a:p>
          <a:p>
            <a:pPr lvl="1"/>
            <a:endParaRPr lang="en-US" b="1" dirty="0"/>
          </a:p>
          <a:p>
            <a:pPr lvl="1"/>
            <a:r>
              <a:rPr lang="en-US" b="1" dirty="0"/>
              <a:t>12 weeks post op doing great</a:t>
            </a:r>
          </a:p>
          <a:p>
            <a:pPr lvl="1"/>
            <a:endParaRPr lang="en-US" b="1" dirty="0"/>
          </a:p>
          <a:p>
            <a:pPr lvl="1"/>
            <a:r>
              <a:rPr lang="en-US" b="1" dirty="0"/>
              <a:t>Resumes normal activity</a:t>
            </a:r>
          </a:p>
          <a:p>
            <a:pPr lvl="1"/>
            <a:endParaRPr lang="en-US" b="1" dirty="0"/>
          </a:p>
          <a:p>
            <a:pPr lvl="1"/>
            <a:r>
              <a:rPr lang="en-US" b="1" dirty="0"/>
              <a:t>2 days later severe shoulder pain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29200" y="1600200"/>
            <a:ext cx="3963862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6636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Surgeon-Therapist Relationship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At PT session later that day</a:t>
            </a:r>
          </a:p>
          <a:p>
            <a:endParaRPr lang="en-US" b="1" dirty="0"/>
          </a:p>
          <a:p>
            <a:pPr lvl="1"/>
            <a:r>
              <a:rPr lang="en-US" b="1" dirty="0"/>
              <a:t>Posterior-lateral shoulder pain to palpation</a:t>
            </a:r>
          </a:p>
          <a:p>
            <a:pPr lvl="1"/>
            <a:endParaRPr lang="en-US" b="1" dirty="0"/>
          </a:p>
          <a:p>
            <a:pPr lvl="1"/>
            <a:r>
              <a:rPr lang="en-US" b="1" dirty="0"/>
              <a:t>Cant abduct arm</a:t>
            </a:r>
          </a:p>
          <a:p>
            <a:pPr lvl="1"/>
            <a:endParaRPr lang="en-US" b="1" dirty="0"/>
          </a:p>
          <a:p>
            <a:pPr lvl="1"/>
            <a:r>
              <a:rPr lang="en-US" b="1" dirty="0"/>
              <a:t>Therapist calls me immediately</a:t>
            </a:r>
          </a:p>
          <a:p>
            <a:pPr lvl="1"/>
            <a:endParaRPr lang="en-US" b="1" dirty="0"/>
          </a:p>
          <a:p>
            <a:pPr lvl="1"/>
            <a:r>
              <a:rPr lang="en-US" b="1" dirty="0"/>
              <a:t>Remembers that there is a 3-4% incidence of acromial stress fracture after RTSA</a:t>
            </a:r>
          </a:p>
          <a:p>
            <a:pPr marL="457200" lvl="1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708483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Surgeon-Therapist Relationship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Patient sent in to office next morning</a:t>
            </a:r>
          </a:p>
          <a:p>
            <a:endParaRPr lang="en-US" b="1" dirty="0"/>
          </a:p>
          <a:p>
            <a:r>
              <a:rPr lang="en-US" b="1" dirty="0"/>
              <a:t>Arm immobilized</a:t>
            </a:r>
          </a:p>
          <a:p>
            <a:endParaRPr lang="en-US" b="1" dirty="0"/>
          </a:p>
          <a:p>
            <a:r>
              <a:rPr lang="en-US" b="1" dirty="0"/>
              <a:t>CT ordered revealing fracture</a:t>
            </a:r>
          </a:p>
          <a:p>
            <a:endParaRPr lang="en-US" b="1" dirty="0"/>
          </a:p>
          <a:p>
            <a:r>
              <a:rPr lang="en-US" b="1" dirty="0"/>
              <a:t>Sling for 6 weeks, fracture healed</a:t>
            </a:r>
          </a:p>
          <a:p>
            <a:endParaRPr lang="en-US" b="1" dirty="0"/>
          </a:p>
          <a:p>
            <a:r>
              <a:rPr lang="en-US" b="1" dirty="0"/>
              <a:t>Resumed activity and great outcome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88164" y="1600200"/>
            <a:ext cx="3558672" cy="4525963"/>
          </a:xfrm>
          <a:prstGeom prst="rect">
            <a:avLst/>
          </a:prstGeom>
          <a:solidFill>
            <a:schemeClr val="accent1"/>
          </a:solidFill>
          <a:ln w="50800">
            <a:solidFill>
              <a:schemeClr val="accent1">
                <a:shade val="95000"/>
                <a:satMod val="105000"/>
              </a:schemeClr>
            </a:solidFill>
          </a:ln>
        </p:spPr>
      </p:pic>
      <p:cxnSp>
        <p:nvCxnSpPr>
          <p:cNvPr id="12" name="Straight Arrow Connector 11"/>
          <p:cNvCxnSpPr>
            <a:cxnSpLocks/>
          </p:cNvCxnSpPr>
          <p:nvPr/>
        </p:nvCxnSpPr>
        <p:spPr>
          <a:xfrm flipH="1">
            <a:off x="6667500" y="2895600"/>
            <a:ext cx="533400" cy="1066800"/>
          </a:xfrm>
          <a:prstGeom prst="straightConnector1">
            <a:avLst/>
          </a:prstGeom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13097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Surgeon-Therapist Relationship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3 case examples</a:t>
            </a:r>
          </a:p>
          <a:p>
            <a:endParaRPr lang="en-US" b="1" dirty="0"/>
          </a:p>
          <a:p>
            <a:pPr lvl="1"/>
            <a:r>
              <a:rPr lang="en-US" b="1" dirty="0"/>
              <a:t>Therapist using their knowledge</a:t>
            </a:r>
          </a:p>
          <a:p>
            <a:pPr lvl="1"/>
            <a:endParaRPr lang="en-US" b="1" dirty="0"/>
          </a:p>
          <a:p>
            <a:pPr lvl="1"/>
            <a:r>
              <a:rPr lang="en-US" b="1" dirty="0"/>
              <a:t>Highlights importance of communication</a:t>
            </a:r>
          </a:p>
          <a:p>
            <a:pPr lvl="1"/>
            <a:endParaRPr lang="en-US" b="1" dirty="0"/>
          </a:p>
          <a:p>
            <a:pPr lvl="1"/>
            <a:r>
              <a:rPr lang="en-US" b="1" dirty="0"/>
              <a:t>Positive impact on patient outcomes and avoided potential complications</a:t>
            </a:r>
          </a:p>
        </p:txBody>
      </p:sp>
    </p:spTree>
    <p:extLst>
      <p:ext uri="{BB962C8B-B14F-4D97-AF65-F5344CB8AC3E}">
        <p14:creationId xmlns:p14="http://schemas.microsoft.com/office/powerpoint/2010/main" val="2378876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Discuss the role therapy plays</a:t>
            </a:r>
          </a:p>
          <a:p>
            <a:pPr marL="0" indent="0">
              <a:buNone/>
            </a:pPr>
            <a:endParaRPr lang="en-US" b="1" dirty="0"/>
          </a:p>
          <a:p>
            <a:endParaRPr lang="en-US" b="1" dirty="0"/>
          </a:p>
          <a:p>
            <a:r>
              <a:rPr lang="en-US" b="1" dirty="0"/>
              <a:t>Discuss ways to improve communication</a:t>
            </a:r>
          </a:p>
          <a:p>
            <a:pPr marL="0" indent="0">
              <a:buNone/>
            </a:pPr>
            <a:endParaRPr lang="en-US" b="1" dirty="0"/>
          </a:p>
          <a:p>
            <a:endParaRPr lang="en-US" b="1" dirty="0"/>
          </a:p>
          <a:p>
            <a:r>
              <a:rPr lang="en-US" b="1" dirty="0"/>
              <a:t>Examples of effective communication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946060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Surgeon-Therapist Relationship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Conclusion</a:t>
            </a:r>
          </a:p>
          <a:p>
            <a:pPr lvl="1"/>
            <a:endParaRPr lang="en-US" b="1" dirty="0"/>
          </a:p>
          <a:p>
            <a:pPr lvl="1"/>
            <a:r>
              <a:rPr lang="en-US" b="1" dirty="0"/>
              <a:t>Continuing therapist education is important</a:t>
            </a:r>
          </a:p>
          <a:p>
            <a:pPr marL="0" indent="0">
              <a:buNone/>
            </a:pPr>
            <a:endParaRPr lang="en-US" b="1" dirty="0"/>
          </a:p>
          <a:p>
            <a:pPr lvl="1"/>
            <a:r>
              <a:rPr lang="en-US" b="1" dirty="0"/>
              <a:t>Relationship between surgeons and therapists must be fostered</a:t>
            </a:r>
          </a:p>
          <a:p>
            <a:pPr lvl="1"/>
            <a:endParaRPr lang="en-US" b="1" dirty="0"/>
          </a:p>
          <a:p>
            <a:pPr lvl="1"/>
            <a:r>
              <a:rPr lang="en-US" b="1" dirty="0"/>
              <a:t>Communication and collaboration critical</a:t>
            </a:r>
          </a:p>
          <a:p>
            <a:endParaRPr lang="en-US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789173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Thank You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0962" y="1600200"/>
            <a:ext cx="8042076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2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Surgeon-Therapist Relationship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/>
              <a:t>Surgery is a team sport</a:t>
            </a:r>
          </a:p>
          <a:p>
            <a:endParaRPr lang="en-US" b="1" dirty="0"/>
          </a:p>
          <a:p>
            <a:pPr lvl="1"/>
            <a:r>
              <a:rPr lang="en-US" b="1" dirty="0"/>
              <a:t>Surgeon</a:t>
            </a:r>
          </a:p>
          <a:p>
            <a:pPr lvl="1"/>
            <a:r>
              <a:rPr lang="en-US" b="1" dirty="0"/>
              <a:t>Patient</a:t>
            </a:r>
          </a:p>
          <a:p>
            <a:pPr lvl="1"/>
            <a:r>
              <a:rPr lang="en-US" b="1" dirty="0"/>
              <a:t>Operating room personnel</a:t>
            </a:r>
          </a:p>
          <a:p>
            <a:pPr lvl="1"/>
            <a:r>
              <a:rPr lang="en-US" b="1" dirty="0"/>
              <a:t>Nursing </a:t>
            </a:r>
          </a:p>
          <a:p>
            <a:pPr lvl="1"/>
            <a:r>
              <a:rPr lang="en-US" b="1" dirty="0"/>
              <a:t>Therapists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26902" y="2514600"/>
            <a:ext cx="4499372" cy="2999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422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Surgeon-Therapist Relationship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Therapist are a critical part of the team</a:t>
            </a:r>
          </a:p>
          <a:p>
            <a:endParaRPr lang="en-US" b="1" dirty="0"/>
          </a:p>
          <a:p>
            <a:pPr lvl="1"/>
            <a:r>
              <a:rPr lang="en-US" b="1" dirty="0"/>
              <a:t>Multiple interactions post-op</a:t>
            </a:r>
          </a:p>
          <a:p>
            <a:pPr marL="457200" lvl="1" indent="0">
              <a:buNone/>
            </a:pPr>
            <a:endParaRPr lang="en-US" b="1" dirty="0"/>
          </a:p>
          <a:p>
            <a:pPr lvl="1"/>
            <a:endParaRPr lang="en-US" b="1" dirty="0"/>
          </a:p>
          <a:p>
            <a:pPr lvl="1"/>
            <a:r>
              <a:rPr lang="en-US" b="1" dirty="0"/>
              <a:t>Involved through duration of healing process</a:t>
            </a:r>
          </a:p>
        </p:txBody>
      </p:sp>
    </p:spTree>
    <p:extLst>
      <p:ext uri="{BB962C8B-B14F-4D97-AF65-F5344CB8AC3E}">
        <p14:creationId xmlns:p14="http://schemas.microsoft.com/office/powerpoint/2010/main" val="2515230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Surgeon-Therapist Relationship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Best outcomes when both excel</a:t>
            </a:r>
          </a:p>
          <a:p>
            <a:endParaRPr lang="en-US" b="1" dirty="0"/>
          </a:p>
          <a:p>
            <a:r>
              <a:rPr lang="en-US" b="1" dirty="0"/>
              <a:t>Bad surgery + great therapy = bad outcome</a:t>
            </a:r>
          </a:p>
          <a:p>
            <a:endParaRPr lang="en-US" b="1" dirty="0"/>
          </a:p>
          <a:p>
            <a:r>
              <a:rPr lang="en-US" b="1" dirty="0"/>
              <a:t>Great surgery + bad therapy = bad outcome</a:t>
            </a:r>
          </a:p>
        </p:txBody>
      </p:sp>
    </p:spTree>
    <p:extLst>
      <p:ext uri="{BB962C8B-B14F-4D97-AF65-F5344CB8AC3E}">
        <p14:creationId xmlns:p14="http://schemas.microsoft.com/office/powerpoint/2010/main" val="1242559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Surgeon-Therapist Relationship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Open line of communication is critical</a:t>
            </a:r>
          </a:p>
          <a:p>
            <a:endParaRPr lang="en-US" b="1" dirty="0"/>
          </a:p>
          <a:p>
            <a:pPr lvl="1"/>
            <a:r>
              <a:rPr lang="en-US" b="1" dirty="0"/>
              <a:t>Instructions should be detailed and clear</a:t>
            </a:r>
          </a:p>
          <a:p>
            <a:pPr lvl="1"/>
            <a:endParaRPr lang="en-US" b="1" dirty="0"/>
          </a:p>
          <a:p>
            <a:pPr lvl="1"/>
            <a:r>
              <a:rPr lang="en-US" b="1" dirty="0"/>
              <a:t>Interact with your surgeons beyond PT notes</a:t>
            </a:r>
          </a:p>
          <a:p>
            <a:pPr lvl="1"/>
            <a:endParaRPr lang="en-US" b="1" dirty="0"/>
          </a:p>
          <a:p>
            <a:pPr lvl="1"/>
            <a:r>
              <a:rPr lang="en-US" b="1" dirty="0"/>
              <a:t>Phone, email, text etc if needed</a:t>
            </a:r>
          </a:p>
          <a:p>
            <a:pPr lvl="1"/>
            <a:endParaRPr lang="en-US" b="1" dirty="0"/>
          </a:p>
          <a:p>
            <a:pPr lvl="1"/>
            <a:r>
              <a:rPr lang="en-US" b="1" dirty="0"/>
              <a:t>Alert us to compliance issues</a:t>
            </a:r>
          </a:p>
          <a:p>
            <a:endParaRPr lang="en-US" b="1" dirty="0"/>
          </a:p>
          <a:p>
            <a:pPr lvl="1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0938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Surgeon-Therapist Relationship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Expanding your education is key</a:t>
            </a:r>
          </a:p>
          <a:p>
            <a:endParaRPr lang="en-US" b="1" dirty="0"/>
          </a:p>
          <a:p>
            <a:pPr lvl="1"/>
            <a:r>
              <a:rPr lang="en-US" b="1" dirty="0"/>
              <a:t>Learn more about the procedures</a:t>
            </a:r>
          </a:p>
          <a:p>
            <a:pPr lvl="1"/>
            <a:endParaRPr lang="en-US" b="1" dirty="0"/>
          </a:p>
          <a:p>
            <a:pPr lvl="1"/>
            <a:r>
              <a:rPr lang="en-US" b="1" dirty="0"/>
              <a:t>Go watch a surgery</a:t>
            </a:r>
          </a:p>
          <a:p>
            <a:pPr lvl="1"/>
            <a:endParaRPr lang="en-US" b="1" dirty="0"/>
          </a:p>
          <a:p>
            <a:pPr lvl="1"/>
            <a:r>
              <a:rPr lang="en-US" b="1" dirty="0"/>
              <a:t>Incredible online access as well</a:t>
            </a:r>
          </a:p>
          <a:p>
            <a:pPr marL="457200" lvl="1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7006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Surgeon-Therapist Relationship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4</a:t>
            </a:r>
            <a:r>
              <a:rPr lang="en-US" b="1" baseline="30000" dirty="0"/>
              <a:t>th</a:t>
            </a:r>
            <a:r>
              <a:rPr lang="en-US" b="1" dirty="0"/>
              <a:t> year doing GORC</a:t>
            </a:r>
          </a:p>
          <a:p>
            <a:endParaRPr lang="en-US" b="1" dirty="0"/>
          </a:p>
          <a:p>
            <a:r>
              <a:rPr lang="en-US" b="1" dirty="0"/>
              <a:t>Some great interactions with therapists</a:t>
            </a:r>
          </a:p>
          <a:p>
            <a:endParaRPr lang="en-US" b="1" dirty="0"/>
          </a:p>
          <a:p>
            <a:r>
              <a:rPr lang="en-US" b="1" dirty="0"/>
              <a:t>Want to share some examples</a:t>
            </a:r>
          </a:p>
          <a:p>
            <a:endParaRPr lang="en-US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27925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Surgeon-Therapist Relationship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50" y="1600200"/>
            <a:ext cx="8229600" cy="4525963"/>
          </a:xfrm>
        </p:spPr>
        <p:txBody>
          <a:bodyPr/>
          <a:lstStyle/>
          <a:p>
            <a:r>
              <a:rPr lang="en-US" b="1" dirty="0"/>
              <a:t>Case 1</a:t>
            </a:r>
          </a:p>
          <a:p>
            <a:endParaRPr lang="en-US" b="1" dirty="0"/>
          </a:p>
          <a:p>
            <a:pPr lvl="1"/>
            <a:r>
              <a:rPr lang="en-US" b="1" dirty="0"/>
              <a:t>62 year old female</a:t>
            </a:r>
          </a:p>
          <a:p>
            <a:pPr lvl="1"/>
            <a:endParaRPr lang="en-US" b="1" dirty="0"/>
          </a:p>
          <a:p>
            <a:pPr lvl="1"/>
            <a:r>
              <a:rPr lang="en-US" b="1" dirty="0"/>
              <a:t>Mid grade partial supra tear</a:t>
            </a:r>
          </a:p>
          <a:p>
            <a:pPr lvl="1"/>
            <a:endParaRPr lang="en-US" b="1" dirty="0"/>
          </a:p>
          <a:p>
            <a:pPr lvl="1"/>
            <a:r>
              <a:rPr lang="en-US" b="1" dirty="0"/>
              <a:t>DM and hypothyroid </a:t>
            </a:r>
          </a:p>
        </p:txBody>
      </p:sp>
      <p:pic>
        <p:nvPicPr>
          <p:cNvPr id="1026" name="Picture 2" descr="Image result for partial rotator cuff tear mr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415381"/>
            <a:ext cx="333375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74633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992</TotalTime>
  <Words>505</Words>
  <Application>Microsoft Office PowerPoint</Application>
  <PresentationFormat>On-screen Show (4:3)</PresentationFormat>
  <Paragraphs>166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The Surgeon-Therapist Relationship</vt:lpstr>
      <vt:lpstr>Goals</vt:lpstr>
      <vt:lpstr>Surgeon-Therapist Relationship</vt:lpstr>
      <vt:lpstr>Surgeon-Therapist Relationship</vt:lpstr>
      <vt:lpstr>Surgeon-Therapist Relationship</vt:lpstr>
      <vt:lpstr>Surgeon-Therapist Relationship</vt:lpstr>
      <vt:lpstr>Surgeon-Therapist Relationship</vt:lpstr>
      <vt:lpstr>Surgeon-Therapist Relationship</vt:lpstr>
      <vt:lpstr>Surgeon-Therapist Relationship</vt:lpstr>
      <vt:lpstr>Surgeon-Therapist Relationship</vt:lpstr>
      <vt:lpstr>Surgeon-Therapist Relationship</vt:lpstr>
      <vt:lpstr>Surgeon-Therapist Relationship</vt:lpstr>
      <vt:lpstr>Surgeon-Therapist Relationship</vt:lpstr>
      <vt:lpstr>Surgeon-Therapist Relationship</vt:lpstr>
      <vt:lpstr>Surgeon-Therapist Relationship</vt:lpstr>
      <vt:lpstr>Surgeon-Therapist Relationship</vt:lpstr>
      <vt:lpstr>Surgeon-Therapist Relationship</vt:lpstr>
      <vt:lpstr>Surgeon-Therapist Relationship</vt:lpstr>
      <vt:lpstr>Surgeon-Therapist Relationship</vt:lpstr>
      <vt:lpstr>Surgeon-Therapist Relationship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Surgeon-Therapist Relationship</dc:title>
  <dc:creator>Cuff</dc:creator>
  <cp:lastModifiedBy>Derek Cuff</cp:lastModifiedBy>
  <cp:revision>57</cp:revision>
  <dcterms:created xsi:type="dcterms:W3CDTF">2014-06-08T18:40:25Z</dcterms:created>
  <dcterms:modified xsi:type="dcterms:W3CDTF">2017-08-22T00:42:30Z</dcterms:modified>
</cp:coreProperties>
</file>