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84" r:id="rId16"/>
    <p:sldId id="275" r:id="rId17"/>
    <p:sldId id="280" r:id="rId18"/>
    <p:sldId id="281" r:id="rId19"/>
    <p:sldId id="282" r:id="rId20"/>
    <p:sldId id="271" r:id="rId21"/>
    <p:sldId id="272" r:id="rId22"/>
    <p:sldId id="273" r:id="rId23"/>
    <p:sldId id="274" r:id="rId24"/>
    <p:sldId id="277" r:id="rId25"/>
    <p:sldId id="283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6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3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4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6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0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5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01A0-1FB8-4DC4-AA32-3AF9B09A16C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80F6-F5A2-4DD1-99E1-CE595D8F4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79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source=images&amp;cd=&amp;cad=rja&amp;uact=8&amp;docid=GWNRviw5uE3dqM&amp;tbnid=VA6wSy1E4VcpVM&amp;ved=0CAgQjRw&amp;url=http://www.wheelessonline.com/ortho/doublerow&amp;ei=gDq7U6-eB8vpoASAxoGgBQ&amp;psig=AFQjCNFD2gYqkdfiWQF5pjq7K19h6uTBlw&amp;ust=14048655361986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Rotator Cuff Rehab: Where are we in 2018?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14600"/>
            <a:ext cx="8915400" cy="1752600"/>
          </a:xfrm>
        </p:spPr>
        <p:txBody>
          <a:bodyPr/>
          <a:lstStyle/>
          <a:p>
            <a:r>
              <a:rPr lang="en-US" b="1" dirty="0"/>
              <a:t>Derek Cuff, M.D</a:t>
            </a:r>
          </a:p>
          <a:p>
            <a:r>
              <a:rPr lang="en-US" sz="2400" b="1" dirty="0"/>
              <a:t>Suncoast Orthopaedic Surgery and Sports Medicine</a:t>
            </a:r>
          </a:p>
          <a:p>
            <a:r>
              <a:rPr lang="en-US" sz="2400" b="1" dirty="0" err="1"/>
              <a:t>Gulfcoast</a:t>
            </a:r>
            <a:r>
              <a:rPr lang="en-US" sz="2400" b="1" dirty="0"/>
              <a:t> </a:t>
            </a:r>
            <a:r>
              <a:rPr lang="en-US" sz="2400" b="1" dirty="0" err="1"/>
              <a:t>Orthopaedic</a:t>
            </a:r>
            <a:r>
              <a:rPr lang="en-US" sz="2400" b="1" dirty="0"/>
              <a:t> Rehab Conference 2018</a:t>
            </a:r>
          </a:p>
        </p:txBody>
      </p:sp>
      <p:pic>
        <p:nvPicPr>
          <p:cNvPr id="1026" name="Picture 2" descr="http://t0.gstatic.com/images?q=tbn:ANd9GcRA-652mAVznlbKRgDTVgs35dw0kS7p4F4E1rIDYNJtAcdFCE7G8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25975"/>
            <a:ext cx="3081436" cy="22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9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Can you protect the repair by avoiding early ROM?</a:t>
            </a:r>
          </a:p>
          <a:p>
            <a:endParaRPr lang="en-US" b="1" dirty="0"/>
          </a:p>
          <a:p>
            <a:r>
              <a:rPr lang="en-US" b="1" dirty="0"/>
              <a:t>Does this = stiffness and limited final ROM?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075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Delayed Range of motion protocol</a:t>
            </a:r>
          </a:p>
          <a:p>
            <a:endParaRPr lang="en-US" b="1" dirty="0"/>
          </a:p>
          <a:p>
            <a:pPr lvl="1"/>
            <a:r>
              <a:rPr lang="en-US" b="1" dirty="0"/>
              <a:t>No passive forward elevation during first 6 weeks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I do allow pendulums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Do allow light use of elbow/wrist/hand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95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Anecdotal evidence</a:t>
            </a:r>
          </a:p>
          <a:p>
            <a:endParaRPr lang="en-US" b="1" dirty="0"/>
          </a:p>
          <a:p>
            <a:pPr lvl="1"/>
            <a:r>
              <a:rPr lang="en-US" b="1" dirty="0"/>
              <a:t>Stiffness really isn’t a problem after arthroscopic rotator cuff repair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Unnecessary to stress repair first 6 weeks</a:t>
            </a:r>
          </a:p>
          <a:p>
            <a:pPr lvl="1"/>
            <a:endParaRPr lang="en-US" b="1" dirty="0"/>
          </a:p>
          <a:p>
            <a:pPr lvl="1"/>
            <a:r>
              <a:rPr lang="en-US" b="1" u="sng" dirty="0"/>
              <a:t>MUST HAVE DATA TO PROVE IT</a:t>
            </a:r>
          </a:p>
        </p:txBody>
      </p:sp>
    </p:spTree>
    <p:extLst>
      <p:ext uri="{BB962C8B-B14F-4D97-AF65-F5344CB8AC3E}">
        <p14:creationId xmlns:p14="http://schemas.microsoft.com/office/powerpoint/2010/main" val="30599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Study ran for 12 months 2007-2008</a:t>
            </a:r>
          </a:p>
          <a:p>
            <a:endParaRPr lang="en-US" b="1" dirty="0"/>
          </a:p>
          <a:p>
            <a:pPr lvl="1"/>
            <a:r>
              <a:rPr lang="en-US" b="1" dirty="0"/>
              <a:t>Prospective and randomized study</a:t>
            </a:r>
          </a:p>
          <a:p>
            <a:pPr lvl="1"/>
            <a:r>
              <a:rPr lang="en-US" b="1" dirty="0"/>
              <a:t>68 patients with RTC repair and decompression</a:t>
            </a:r>
          </a:p>
          <a:p>
            <a:pPr lvl="1"/>
            <a:r>
              <a:rPr lang="en-US" b="1" dirty="0"/>
              <a:t>33 in early protocol</a:t>
            </a:r>
          </a:p>
          <a:p>
            <a:pPr lvl="1"/>
            <a:r>
              <a:rPr lang="en-US" b="1" dirty="0"/>
              <a:t>35 in delayed protocol</a:t>
            </a:r>
          </a:p>
          <a:p>
            <a:pPr lvl="1"/>
            <a:r>
              <a:rPr lang="en-US" b="1" dirty="0"/>
              <a:t>Digital video to measure ROM</a:t>
            </a:r>
          </a:p>
          <a:p>
            <a:pPr lvl="1"/>
            <a:r>
              <a:rPr lang="en-US" b="1" dirty="0"/>
              <a:t>Ultrasound to eval cuff healing</a:t>
            </a:r>
          </a:p>
        </p:txBody>
      </p:sp>
    </p:spTree>
    <p:extLst>
      <p:ext uri="{BB962C8B-B14F-4D97-AF65-F5344CB8AC3E}">
        <p14:creationId xmlns:p14="http://schemas.microsoft.com/office/powerpoint/2010/main" val="320760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did we find?</a:t>
            </a:r>
          </a:p>
          <a:p>
            <a:endParaRPr lang="en-US" b="1" dirty="0"/>
          </a:p>
          <a:p>
            <a:pPr lvl="1"/>
            <a:r>
              <a:rPr lang="en-US" b="1" dirty="0"/>
              <a:t>At 6 months early group slightly better ROM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/>
              <a:t>At 1 year </a:t>
            </a:r>
            <a:r>
              <a:rPr lang="en-US" b="1" u="sng" dirty="0"/>
              <a:t>NO SIG DIFFERECNE </a:t>
            </a:r>
            <a:r>
              <a:rPr lang="en-US" b="1" dirty="0"/>
              <a:t>in ROM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/>
              <a:t>Identical ASES outcome scores (91.9 vs. 92.8)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Early group </a:t>
            </a:r>
            <a:r>
              <a:rPr lang="en-US" b="1" u="sng" dirty="0"/>
              <a:t>85% healed</a:t>
            </a:r>
            <a:r>
              <a:rPr lang="en-US" b="1" dirty="0"/>
              <a:t>; delayed </a:t>
            </a:r>
            <a:r>
              <a:rPr lang="en-US" b="1" u="sng" dirty="0"/>
              <a:t>91% healed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4CA06-C53D-4876-8E57-550FB298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990600"/>
            <a:ext cx="15525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0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8C44-4CD7-4FEF-88AD-52EF0447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DDF8-9A90-4A38-92C0-4BF82D2B7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748CC-A85F-494E-9946-DC34BD9B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"/>
            <a:ext cx="8839200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Kim et al- Amer Journal of Sports Med</a:t>
            </a:r>
          </a:p>
          <a:p>
            <a:endParaRPr lang="en-US" b="1" dirty="0"/>
          </a:p>
          <a:p>
            <a:r>
              <a:rPr lang="en-US" b="1" dirty="0"/>
              <a:t>Lee et al- Journal of Arthroscopy</a:t>
            </a:r>
          </a:p>
          <a:p>
            <a:endParaRPr lang="en-US" b="1" dirty="0"/>
          </a:p>
          <a:p>
            <a:pPr lvl="1"/>
            <a:r>
              <a:rPr lang="en-US" b="1" dirty="0"/>
              <a:t>2 studies out of Asia with the exact same results</a:t>
            </a:r>
          </a:p>
        </p:txBody>
      </p:sp>
    </p:spTree>
    <p:extLst>
      <p:ext uri="{BB962C8B-B14F-4D97-AF65-F5344CB8AC3E}">
        <p14:creationId xmlns:p14="http://schemas.microsoft.com/office/powerpoint/2010/main" val="2391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6A0A-732E-43EC-9510-F895107C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E07C-3F7E-4591-AD82-510EB4EFD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b="1" dirty="0"/>
              <a:t>Flourish of studies</a:t>
            </a:r>
          </a:p>
          <a:p>
            <a:endParaRPr lang="en-US" b="1" dirty="0"/>
          </a:p>
          <a:p>
            <a:r>
              <a:rPr lang="en-US" b="1" dirty="0"/>
              <a:t>Multiple publications</a:t>
            </a:r>
          </a:p>
          <a:p>
            <a:endParaRPr lang="en-US" b="1" dirty="0"/>
          </a:p>
          <a:p>
            <a:r>
              <a:rPr lang="en-US" b="1" dirty="0"/>
              <a:t>Close to 20 studies over 4 continents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B583FA-830B-494C-BA27-6125752835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2605881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509A-8CB5-486A-A227-CACBF3CF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B185-F506-428D-BE54-54959A62A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Problem?</a:t>
            </a:r>
          </a:p>
          <a:p>
            <a:endParaRPr lang="en-US" b="1" dirty="0"/>
          </a:p>
          <a:p>
            <a:r>
              <a:rPr lang="en-US" b="1" dirty="0"/>
              <a:t>Study fragility- numbers issue</a:t>
            </a:r>
          </a:p>
          <a:p>
            <a:endParaRPr lang="en-US" b="1" dirty="0"/>
          </a:p>
          <a:p>
            <a:r>
              <a:rPr lang="en-US" b="1" dirty="0"/>
              <a:t>Difficult to interpret data due to high fragility index</a:t>
            </a:r>
          </a:p>
          <a:p>
            <a:endParaRPr lang="en-US" b="1" dirty="0"/>
          </a:p>
          <a:p>
            <a:r>
              <a:rPr lang="en-US" b="1" dirty="0"/>
              <a:t>Meta-analysis tried to circumvent fragility</a:t>
            </a:r>
          </a:p>
          <a:p>
            <a:endParaRPr lang="en-US" b="1" dirty="0"/>
          </a:p>
          <a:p>
            <a:r>
              <a:rPr lang="en-US" b="1" dirty="0"/>
              <a:t>Heterogeneity in meta-analysis problematic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9C8760D-CC8D-4B80-9FF3-10259F38A9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0528" y="2671310"/>
            <a:ext cx="2383743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E0E0-DD4B-42E0-9AD3-CEA2B04B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RTC Rehab 2018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7F07D5-4D92-46D1-87A0-3FD057BCE3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Saltzman et al.- 2017 JSES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9 MA reviewed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 difference in outcomes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Healing rates and re-tear rates equivocal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Slightly better ROM in early group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Subgroup analysis- larger tears=higher re-tear rate with early ROM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81315-47C3-49A3-B06B-A63C93771F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Houck et al.- 2017 Am J of Sports Med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 MA reviewed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Early protocol had better ROM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Early protocol had higher re-tear rate</a:t>
            </a: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7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Discuss primary post-op objectives</a:t>
            </a:r>
          </a:p>
          <a:p>
            <a:endParaRPr lang="en-US" b="1" dirty="0"/>
          </a:p>
          <a:p>
            <a:r>
              <a:rPr lang="en-US" b="1" dirty="0"/>
              <a:t>Define the different protocols</a:t>
            </a:r>
          </a:p>
          <a:p>
            <a:endParaRPr lang="en-US" b="1" dirty="0"/>
          </a:p>
          <a:p>
            <a:r>
              <a:rPr lang="en-US" b="1" dirty="0"/>
              <a:t>Discuss most recent published data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76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82E1-09EA-4076-A358-26E112E8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RTC fixation and rehab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06F9EC-DD0F-425B-8834-D768800A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do the experts say?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Mollison et al- 2017 Ortho J of Sports Med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Survey of AAOSM and AANA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704 responses, huge variability in protocols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 consensus BUT trend towards delayed protocol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7C2EB-E28F-42E8-8F38-E8FF87C2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276600"/>
            <a:ext cx="1793337" cy="12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6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6648-C4A2-4660-A578-35193618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RTC fixation and rehab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81E2C-2259-4910-8468-FCA39C138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444" y="2283619"/>
            <a:ext cx="388620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Thigpen et al.- JSES 2016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“The American Society of Shoulder and Elbow Therapists' consensus statement on rehabilitation following arthroscopic rotator cuff repair.”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lvl="1" indent="0">
              <a:buNone/>
            </a:pP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1043A-9B24-44E8-A580-B5BF9CEE2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1919" y="2283619"/>
            <a:ext cx="388620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 weeks immobilization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Weeks 2-6 passive ROM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Weeks 6-12 AAROM then Active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Strengthening at 12 weeks.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AEC0C-460D-4A93-8B1A-9C61B635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668" y="5100637"/>
            <a:ext cx="1757363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7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F3D82-D00E-4F89-8B6D-905BC4C2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RTC fixation and rehab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A8BF8-81AA-4AC0-82F1-D31024830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Gestalt from literature in 2018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 Data all over the place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Trend towards delayed protocol over last 5-10 years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 Tear size may play a role, may want to individualize protocol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94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8C13-CF73-4E99-A60A-5D3D8376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RTC fixation and rehab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E2A99-3669-4913-859A-EF8DF0F2A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 preferred protocol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 Delayed protocol with immobilizer and pendulums only for 6 weeks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 ROM work progresses weeks 6-12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  I just don’t think you get much ranging them right away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Increased pain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Stresses repair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16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is this important?</a:t>
            </a:r>
          </a:p>
          <a:p>
            <a:endParaRPr lang="en-US" b="1" dirty="0"/>
          </a:p>
          <a:p>
            <a:pPr lvl="1"/>
            <a:r>
              <a:rPr lang="en-US" b="1" dirty="0"/>
              <a:t>Cost 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Patient’s pain levels</a:t>
            </a:r>
          </a:p>
        </p:txBody>
      </p:sp>
    </p:spTree>
    <p:extLst>
      <p:ext uri="{BB962C8B-B14F-4D97-AF65-F5344CB8AC3E}">
        <p14:creationId xmlns:p14="http://schemas.microsoft.com/office/powerpoint/2010/main" val="3268829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2BAB-1E98-4AD8-93BC-65537CC0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3974-1EA9-40F5-AA69-ED78C66E3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Ton of conflicting data out there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in 2018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Trend towards more delayed ROM rehab protocols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use literature to justify whichever approach you want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Specify you rehab to you surgeons preference</a:t>
            </a: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0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Thank You</a:t>
            </a:r>
          </a:p>
        </p:txBody>
      </p:sp>
      <p:pic>
        <p:nvPicPr>
          <p:cNvPr id="5122" name="Picture 2" descr="C:\Users\Cuff\Desktop\sarasota-beaches-7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994"/>
            <a:ext cx="82296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objectives after repair</a:t>
            </a:r>
          </a:p>
          <a:p>
            <a:endParaRPr lang="en-US" b="1" dirty="0"/>
          </a:p>
          <a:p>
            <a:pPr lvl="1"/>
            <a:r>
              <a:rPr lang="en-US" b="1" dirty="0"/>
              <a:t>Prevent stiffness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Improve ROM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DO NOT COMPROMISE THE REPAIR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B9B02-8BB1-4CDA-92C7-128371428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r="8333"/>
          <a:stretch/>
        </p:blipFill>
        <p:spPr>
          <a:xfrm>
            <a:off x="6248400" y="2514600"/>
            <a:ext cx="2819400" cy="19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Historical perspective</a:t>
            </a:r>
          </a:p>
          <a:p>
            <a:endParaRPr lang="en-US" b="1" dirty="0"/>
          </a:p>
          <a:p>
            <a:pPr lvl="1"/>
            <a:r>
              <a:rPr lang="en-US" b="1" dirty="0"/>
              <a:t>Concerns about adhesions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Early ROM to prevent frozen shoulder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5" name="Picture 5" descr="rocuf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32889"/>
            <a:ext cx="4038600" cy="32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0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Early range of motion protocol</a:t>
            </a:r>
          </a:p>
          <a:p>
            <a:endParaRPr lang="en-US" b="1" dirty="0"/>
          </a:p>
          <a:p>
            <a:pPr lvl="1"/>
            <a:r>
              <a:rPr lang="en-US" b="1" dirty="0"/>
              <a:t>Early passive forward elevation and external rotation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Used as early as POD #1 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Sling still used to protect repair</a:t>
            </a:r>
          </a:p>
        </p:txBody>
      </p:sp>
    </p:spTree>
    <p:extLst>
      <p:ext uri="{BB962C8B-B14F-4D97-AF65-F5344CB8AC3E}">
        <p14:creationId xmlns:p14="http://schemas.microsoft.com/office/powerpoint/2010/main" val="80541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Pros- Decrease chances for stiffness</a:t>
            </a:r>
          </a:p>
          <a:p>
            <a:endParaRPr lang="en-US" b="1" dirty="0"/>
          </a:p>
          <a:p>
            <a:r>
              <a:rPr lang="en-US" b="1" dirty="0"/>
              <a:t>Cons- Does this early motion stress the repair site???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6AAA9-D657-4144-ADE3-14241651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380271"/>
            <a:ext cx="2514600" cy="24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1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does the data say?</a:t>
            </a:r>
          </a:p>
          <a:p>
            <a:endParaRPr lang="en-US" b="1" dirty="0"/>
          </a:p>
          <a:p>
            <a:pPr lvl="1"/>
            <a:r>
              <a:rPr lang="en-US" b="1" dirty="0"/>
              <a:t>Dockery et al, Orthopedics 1998</a:t>
            </a:r>
          </a:p>
          <a:p>
            <a:pPr lvl="1"/>
            <a:r>
              <a:rPr lang="en-US" b="1" dirty="0"/>
              <a:t>McCann et al, CORR  1993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EMG studies looking at RTC during passive ROM: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u="sng" dirty="0"/>
              <a:t>RTC muscles do fire even with passive ROM</a:t>
            </a:r>
          </a:p>
        </p:txBody>
      </p:sp>
    </p:spTree>
    <p:extLst>
      <p:ext uri="{BB962C8B-B14F-4D97-AF65-F5344CB8AC3E}">
        <p14:creationId xmlns:p14="http://schemas.microsoft.com/office/powerpoint/2010/main" val="411997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Why is that important?</a:t>
            </a:r>
          </a:p>
          <a:p>
            <a:endParaRPr lang="en-US" b="1" dirty="0"/>
          </a:p>
          <a:p>
            <a:pPr lvl="1"/>
            <a:r>
              <a:rPr lang="en-US" b="1" dirty="0"/>
              <a:t>Sonnabend et al., JBJS Br 2010- Repairs are “histologically immature” until about 6 weeks post-op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/>
              <a:t>Hatakeyama et al., Amer J of Sports Medicine 2001- Cadaver study showed passive ROM caused low level strains at repair site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“even this low level of force can cause repair failure if applied repetitively”</a:t>
            </a:r>
          </a:p>
        </p:txBody>
      </p:sp>
    </p:spTree>
    <p:extLst>
      <p:ext uri="{BB962C8B-B14F-4D97-AF65-F5344CB8AC3E}">
        <p14:creationId xmlns:p14="http://schemas.microsoft.com/office/powerpoint/2010/main" val="286135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RTC Rehab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With modern arthroscopic repair do you need early ROM?</a:t>
            </a:r>
          </a:p>
          <a:p>
            <a:endParaRPr lang="en-US" b="1" dirty="0"/>
          </a:p>
          <a:p>
            <a:pPr lvl="1"/>
            <a:r>
              <a:rPr lang="en-US" b="1" dirty="0"/>
              <a:t>Minimally invasive</a:t>
            </a:r>
          </a:p>
          <a:p>
            <a:pPr lvl="1"/>
            <a:r>
              <a:rPr lang="en-US" b="1" dirty="0"/>
              <a:t>Less dissection</a:t>
            </a:r>
          </a:p>
          <a:p>
            <a:pPr lvl="1"/>
            <a:r>
              <a:rPr lang="en-US" b="1" dirty="0"/>
              <a:t>Less chance for adhesions and scar tissue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93818"/>
            <a:ext cx="3990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4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10445</TotalTime>
  <Words>751</Words>
  <Application>Microsoft Office PowerPoint</Application>
  <PresentationFormat>On-screen Show (4:3)</PresentationFormat>
  <Paragraphs>198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Garamond</vt:lpstr>
      <vt:lpstr>Office Theme</vt:lpstr>
      <vt:lpstr>Rotator Cuff Rehab: Where are we in 2018?</vt:lpstr>
      <vt:lpstr>Goals</vt:lpstr>
      <vt:lpstr>RTC Rehab 2018</vt:lpstr>
      <vt:lpstr>RTC Rehab 2018</vt:lpstr>
      <vt:lpstr>RTC Rehab 2018</vt:lpstr>
      <vt:lpstr>RTC Rehab 2018</vt:lpstr>
      <vt:lpstr>RTC Rehab 2018?</vt:lpstr>
      <vt:lpstr>RTC Rehab 2018</vt:lpstr>
      <vt:lpstr>RTC Rehab 2018</vt:lpstr>
      <vt:lpstr>RTC Rehab 2018</vt:lpstr>
      <vt:lpstr>RTC Rehab 2018</vt:lpstr>
      <vt:lpstr>RTC Rehab 2018</vt:lpstr>
      <vt:lpstr>RTC Rehab 2018</vt:lpstr>
      <vt:lpstr>RTC Rehab 2018</vt:lpstr>
      <vt:lpstr>PowerPoint Presentation</vt:lpstr>
      <vt:lpstr>RTC Rehab 2018</vt:lpstr>
      <vt:lpstr>RTC Rehab 2018</vt:lpstr>
      <vt:lpstr>RTC Rehab 2018</vt:lpstr>
      <vt:lpstr>RTC Rehab 2018</vt:lpstr>
      <vt:lpstr>RTC fixation and rehab</vt:lpstr>
      <vt:lpstr>RTC fixation and rehab</vt:lpstr>
      <vt:lpstr>RTC fixation and rehab</vt:lpstr>
      <vt:lpstr>RTC fixation and rehab</vt:lpstr>
      <vt:lpstr>RTC Rehab 2018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Rotator Cuff Repairs: Early vs. Delayed Therapy Protocol</dc:title>
  <dc:creator>Cuff</dc:creator>
  <cp:lastModifiedBy>April Mason</cp:lastModifiedBy>
  <cp:revision>42</cp:revision>
  <dcterms:created xsi:type="dcterms:W3CDTF">2014-07-08T00:29:07Z</dcterms:created>
  <dcterms:modified xsi:type="dcterms:W3CDTF">2018-08-28T20:10:54Z</dcterms:modified>
</cp:coreProperties>
</file>