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073E86"/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1E0EB"/>
          </a:solidFill>
        </a:fill>
      </a:tcStyle>
    </a:wholeTbl>
    <a:band2H>
      <a:tcTxStyle/>
      <a:tcStyle>
        <a:tcBdr/>
        <a:fill>
          <a:solidFill>
            <a:srgbClr val="EAF0F5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F3E8D2"/>
          </a:solidFill>
        </a:fill>
      </a:tcStyle>
    </a:wholeTbl>
    <a:band2H>
      <a:tcTxStyle/>
      <a:tcStyle>
        <a:tcBdr/>
        <a:fill>
          <a:solidFill>
            <a:srgbClr val="F9F4EA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9D3DE"/>
          </a:solidFill>
        </a:fill>
      </a:tcStyle>
    </a:wholeTbl>
    <a:band2H>
      <a:tcTxStyle/>
      <a:tcStyle>
        <a:tcBdr/>
        <a:fill>
          <a:solidFill>
            <a:srgbClr val="EDEAE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D"/>
          </a:solidFill>
        </a:fill>
      </a:tcStyle>
    </a:wholeTbl>
    <a:band2H>
      <a:tcTxStyle/>
      <a:tcStyle>
        <a:tcBdr/>
        <a:fill>
          <a:solidFill>
            <a:srgbClr val="86837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6837F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/>
      <a:tcStyle>
        <a:tcBdr/>
        <a:fill>
          <a:solidFill>
            <a:srgbClr val="E6E8ED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508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254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  <a:defRPr sz="42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587AC6"/>
            </a:gs>
            <a:gs pos="100000">
              <a:srgbClr val="00285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:\Documents and Settings\mblechner\My Documents\My Pictures\Sunset Beach.bmp" descr="C:\Documents and Settings\mblechner\My Documents\My Pictures\Sunset Beach.bm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8561492"/>
            <a:ext cx="13004803" cy="1192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0" y="8552009"/>
            <a:ext cx="4876800" cy="1201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rcRect l="24519" t="2096"/>
          <a:stretch>
            <a:fillRect/>
          </a:stretch>
        </p:blipFill>
        <p:spPr>
          <a:xfrm>
            <a:off x="9326161" y="8577960"/>
            <a:ext cx="3678640" cy="117564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650238" y="365241"/>
            <a:ext cx="11704324" cy="167631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0238" y="2041549"/>
            <a:ext cx="5746048" cy="1051607"/>
          </a:xfrm>
          <a:prstGeom prst="rect">
            <a:avLst/>
          </a:prstGeom>
        </p:spPr>
        <p:txBody>
          <a:bodyPr lIns="65022" tIns="65022" rIns="65022" bIns="65022" anchor="b"/>
          <a:lstStyle>
            <a:lvl1pPr marL="0" indent="0" defTabSz="1300480">
              <a:lnSpc>
                <a:spcPct val="100000"/>
              </a:lnSpc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300480">
              <a:lnSpc>
                <a:spcPct val="100000"/>
              </a:lnSpc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1300480">
              <a:lnSpc>
                <a:spcPct val="100000"/>
              </a:lnSpc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1300480">
              <a:lnSpc>
                <a:spcPct val="100000"/>
              </a:lnSpc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1300480">
              <a:lnSpc>
                <a:spcPct val="100000"/>
              </a:lnSpc>
              <a:spcBef>
                <a:spcPts val="800"/>
              </a:spcBef>
              <a:buSzTx/>
              <a:buNone/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92" y="9114113"/>
            <a:ext cx="355869" cy="37134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1300480">
              <a:defRPr sz="1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587AC6"/>
            </a:gs>
            <a:gs pos="100000">
              <a:srgbClr val="00285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C:\Documents and Settings\mblechner\My Documents\My Pictures\Sunset Beach.bmp" descr="C:\Documents and Settings\mblechner\My Documents\My Pictures\Sunset Beach.bm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8561492"/>
            <a:ext cx="13004803" cy="1192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0" y="8552009"/>
            <a:ext cx="4876800" cy="1201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rcRect l="24519" t="2096"/>
          <a:stretch>
            <a:fillRect/>
          </a:stretch>
        </p:blipFill>
        <p:spPr>
          <a:xfrm>
            <a:off x="9326161" y="8577960"/>
            <a:ext cx="3678640" cy="117564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650238" y="130951"/>
            <a:ext cx="11704324" cy="2144890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2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92" y="9114113"/>
            <a:ext cx="355869" cy="37134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1300480">
              <a:defRPr sz="1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- One blue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"/>
          <p:cNvSpPr/>
          <p:nvPr/>
        </p:nvSpPr>
        <p:spPr>
          <a:xfrm rot="10800000" flipH="1">
            <a:off x="-1" y="-2"/>
            <a:ext cx="13004802" cy="1408856"/>
          </a:xfrm>
          <a:prstGeom prst="rect">
            <a:avLst/>
          </a:prstGeom>
          <a:gradFill>
            <a:gsLst>
              <a:gs pos="50000">
                <a:srgbClr val="1F497D">
                  <a:alpha val="90000"/>
                </a:srgbClr>
              </a:gs>
              <a:gs pos="100000">
                <a:srgbClr val="E6EEFF">
                  <a:alpha val="79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80">
              <a:defRPr sz="2400" b="1" i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Body Level One…"/>
          <p:cNvSpPr txBox="1">
            <a:spLocks noGrp="1"/>
          </p:cNvSpPr>
          <p:nvPr>
            <p:ph type="body" idx="1"/>
          </p:nvPr>
        </p:nvSpPr>
        <p:spPr>
          <a:xfrm>
            <a:off x="835053" y="1837198"/>
            <a:ext cx="10869269" cy="7916403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4400" b="0">
                <a:solidFill>
                  <a:srgbClr val="002060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400" b="0">
                <a:solidFill>
                  <a:srgbClr val="002060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4400" b="0">
                <a:solidFill>
                  <a:srgbClr val="002060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400" b="0">
                <a:solidFill>
                  <a:srgbClr val="002060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400" b="0">
                <a:solidFill>
                  <a:srgbClr val="002060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1842346" y="-2"/>
            <a:ext cx="10512215" cy="1517230"/>
          </a:xfrm>
          <a:prstGeom prst="rect">
            <a:avLst/>
          </a:prstGeom>
        </p:spPr>
        <p:txBody>
          <a:bodyPr lIns="65022" tIns="65022" rIns="65022" bIns="65022"/>
          <a:lstStyle>
            <a:lvl1pPr algn="l" defTabSz="1300480">
              <a:defRPr sz="5000" b="1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Line"/>
          <p:cNvSpPr/>
          <p:nvPr/>
        </p:nvSpPr>
        <p:spPr>
          <a:xfrm>
            <a:off x="-1" y="1408853"/>
            <a:ext cx="13004802" cy="1"/>
          </a:xfrm>
          <a:prstGeom prst="line">
            <a:avLst/>
          </a:prstGeom>
          <a:ln w="88900">
            <a:solidFill>
              <a:srgbClr val="E46C0A"/>
            </a:solidFill>
            <a:bevel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86837F"/>
                </a:solidFill>
              </a:defRPr>
            </a:pPr>
            <a:endParaRPr/>
          </a:p>
        </p:txBody>
      </p:sp>
      <p:pic>
        <p:nvPicPr>
          <p:cNvPr id="146" name="http://content.sportslogos.net/logos/35/898/full/7136.png" descr="http://content.sportslogos.net/logos/35/898/full/7136.png"/>
          <p:cNvPicPr>
            <a:picLocks noChangeAspect="1"/>
          </p:cNvPicPr>
          <p:nvPr/>
        </p:nvPicPr>
        <p:blipFill>
          <a:blip r:embed="rId2">
            <a:extLst/>
          </a:blip>
          <a:srcRect l="3582" t="6502" r="5558" b="8964"/>
          <a:stretch>
            <a:fillRect/>
          </a:stretch>
        </p:blipFill>
        <p:spPr>
          <a:xfrm>
            <a:off x="182067" y="187661"/>
            <a:ext cx="1305974" cy="100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6.tif" descr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5707" y="388678"/>
            <a:ext cx="1843894" cy="69505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University of Virginia                 Orthopaedic Surgery"/>
          <p:cNvSpPr txBox="1"/>
          <p:nvPr/>
        </p:nvSpPr>
        <p:spPr>
          <a:xfrm>
            <a:off x="-1" y="9359644"/>
            <a:ext cx="13004802" cy="35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480">
              <a:defRPr sz="1600" b="1" i="0">
                <a:solidFill>
                  <a:srgbClr val="D37B1B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University of Virginia                 </a:t>
            </a:r>
            <a:r>
              <a:rPr>
                <a:solidFill>
                  <a:srgbClr val="1F497D"/>
                </a:solidFill>
              </a:rPr>
              <a:t>Orthopaedic Surgery</a:t>
            </a:r>
          </a:p>
        </p:txBody>
      </p:sp>
      <p:pic>
        <p:nvPicPr>
          <p:cNvPr id="149" name="image7.tif" descr="image7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57159" y="9103359"/>
            <a:ext cx="461988" cy="61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tangle"/>
          <p:cNvSpPr/>
          <p:nvPr/>
        </p:nvSpPr>
        <p:spPr>
          <a:xfrm rot="10800000" flipH="1">
            <a:off x="-1" y="-2"/>
            <a:ext cx="13004802" cy="1408856"/>
          </a:xfrm>
          <a:prstGeom prst="rect">
            <a:avLst/>
          </a:prstGeom>
          <a:gradFill>
            <a:gsLst>
              <a:gs pos="50000">
                <a:srgbClr val="1F497D">
                  <a:alpha val="90000"/>
                </a:srgbClr>
              </a:gs>
              <a:gs pos="100000">
                <a:srgbClr val="E6EEFF">
                  <a:alpha val="79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80">
              <a:defRPr sz="2400" b="1" i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Line"/>
          <p:cNvSpPr/>
          <p:nvPr/>
        </p:nvSpPr>
        <p:spPr>
          <a:xfrm>
            <a:off x="-1" y="1408853"/>
            <a:ext cx="13004802" cy="1"/>
          </a:xfrm>
          <a:prstGeom prst="line">
            <a:avLst/>
          </a:prstGeom>
          <a:ln w="88900">
            <a:solidFill>
              <a:srgbClr val="E46C0A"/>
            </a:solidFill>
            <a:bevel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86837F"/>
                </a:solidFill>
              </a:defRPr>
            </a:pPr>
            <a:endParaRPr/>
          </a:p>
        </p:txBody>
      </p:sp>
      <p:pic>
        <p:nvPicPr>
          <p:cNvPr id="152" name="http://content.sportslogos.net/logos/35/898/full/7136.png" descr="http://content.sportslogos.net/logos/35/898/full/7136.png"/>
          <p:cNvPicPr>
            <a:picLocks noChangeAspect="1"/>
          </p:cNvPicPr>
          <p:nvPr/>
        </p:nvPicPr>
        <p:blipFill>
          <a:blip r:embed="rId2">
            <a:extLst/>
          </a:blip>
          <a:srcRect l="3582" t="6502" r="5558" b="8964"/>
          <a:stretch>
            <a:fillRect/>
          </a:stretch>
        </p:blipFill>
        <p:spPr>
          <a:xfrm>
            <a:off x="182067" y="187661"/>
            <a:ext cx="1305974" cy="100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6.tif" descr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5707" y="388678"/>
            <a:ext cx="1843894" cy="69505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University of Virginia                 Orthopaedic Surgery"/>
          <p:cNvSpPr txBox="1"/>
          <p:nvPr/>
        </p:nvSpPr>
        <p:spPr>
          <a:xfrm>
            <a:off x="-1" y="9359644"/>
            <a:ext cx="13004802" cy="35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480">
              <a:defRPr sz="1600" b="1" i="0">
                <a:solidFill>
                  <a:srgbClr val="D37B1B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University of Virginia                 </a:t>
            </a:r>
            <a:r>
              <a:rPr>
                <a:solidFill>
                  <a:srgbClr val="1F497D"/>
                </a:solidFill>
              </a:rPr>
              <a:t>Orthopaedic Surgery</a:t>
            </a:r>
          </a:p>
        </p:txBody>
      </p:sp>
      <p:pic>
        <p:nvPicPr>
          <p:cNvPr id="155" name="image7.tif" descr="image7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57159" y="9103359"/>
            <a:ext cx="461988" cy="61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92" y="8854469"/>
            <a:ext cx="355869" cy="37134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130048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975358" y="3029936"/>
            <a:ext cx="11054083" cy="2090704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18" y="5527040"/>
            <a:ext cx="9103362" cy="249258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92" y="9114113"/>
            <a:ext cx="355869" cy="37134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130048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 b="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 b="0" i="1">
                <a:solidFill>
                  <a:srgbClr val="86837F">
                    <a:alpha val="80000"/>
                  </a:srgbClr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6719758" y="49908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6719758" y="9395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15"/>
          </p:nvPr>
        </p:nvSpPr>
        <p:spPr>
          <a:xfrm>
            <a:off x="979662" y="939800"/>
            <a:ext cx="5499103" cy="7861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9"/>
              </a:buBlip>
            </a:lvl1pPr>
            <a:lvl2pPr>
              <a:buBlip>
                <a:blip r:embed="rId19"/>
              </a:buBlip>
            </a:lvl2pPr>
            <a:lvl3pPr>
              <a:buBlip>
                <a:blip r:embed="rId19"/>
              </a:buBlip>
            </a:lvl3pPr>
            <a:lvl4pPr>
              <a:buBlip>
                <a:blip r:embed="rId19"/>
              </a:buBlip>
            </a:lvl4pPr>
            <a:lvl5pPr>
              <a:buBlip>
                <a:blip r:embed="rId19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titleStyle>
    <p:bodyStyle>
      <a:lvl1pPr marL="275771" marR="0" indent="-275771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1pPr>
      <a:lvl2pPr marL="758371" marR="0" indent="-275771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2pPr>
      <a:lvl3pPr marL="1240970" marR="0" indent="-27577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3pPr>
      <a:lvl4pPr marL="1723570" marR="0" indent="-27577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4pPr>
      <a:lvl5pPr marL="2206170" marR="0" indent="-27577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5pPr>
      <a:lvl6pPr marL="2688770" marR="0" indent="-27577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6pPr>
      <a:lvl7pPr marL="3171370" marR="0" indent="-27577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7pPr>
      <a:lvl8pPr marL="3653971" marR="0" indent="-275771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8pPr>
      <a:lvl9pPr marL="4136571" marR="0" indent="-275771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2400" b="1" i="0" u="none" strike="noStrike" cap="none" spc="0" baseline="0">
          <a:ln>
            <a:noFill/>
          </a:ln>
          <a:solidFill>
            <a:srgbClr val="914607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Times"/>
          <a:ea typeface="Times"/>
          <a:cs typeface="Times"/>
          <a:sym typeface="Time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ervical-Radiculopathy.jpg" descr="Cervical-Radiculopathy.jpg"/>
          <p:cNvPicPr>
            <a:picLocks noChangeAspect="1"/>
          </p:cNvPicPr>
          <p:nvPr/>
        </p:nvPicPr>
        <p:blipFill>
          <a:blip r:embed="rId2">
            <a:alphaModFix amt="30498"/>
            <a:extLst/>
          </a:blip>
          <a:stretch>
            <a:fillRect/>
          </a:stretch>
        </p:blipFill>
        <p:spPr>
          <a:xfrm>
            <a:off x="3994150" y="850900"/>
            <a:ext cx="521970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Dissecting the ALPHABET SOUP of Spine Surgery"/>
          <p:cNvSpPr txBox="1">
            <a:spLocks noGrp="1"/>
          </p:cNvSpPr>
          <p:nvPr>
            <p:ph type="ctrTitle"/>
          </p:nvPr>
        </p:nvSpPr>
        <p:spPr>
          <a:xfrm>
            <a:off x="1841500" y="1632297"/>
            <a:ext cx="9321800" cy="219040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2685">
              <a:defRPr sz="5940">
                <a:effectLst>
                  <a:outerShdw blurRad="25146" dist="37719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Cervical Radiculopathy: Clinical Signs and Treatment</a:t>
            </a:r>
          </a:p>
        </p:txBody>
      </p:sp>
      <p:sp>
        <p:nvSpPr>
          <p:cNvPr id="176" name="Eric Sundberg, M.D.…"/>
          <p:cNvSpPr txBox="1">
            <a:spLocks noGrp="1"/>
          </p:cNvSpPr>
          <p:nvPr>
            <p:ph type="subTitle" sz="quarter" idx="1"/>
          </p:nvPr>
        </p:nvSpPr>
        <p:spPr>
          <a:xfrm>
            <a:off x="1841500" y="5710856"/>
            <a:ext cx="9321800" cy="1811686"/>
          </a:xfrm>
          <a:prstGeom prst="rect">
            <a:avLst/>
          </a:prstGeom>
        </p:spPr>
        <p:txBody>
          <a:bodyPr/>
          <a:lstStyle/>
          <a:p>
            <a:pPr defTabSz="466344">
              <a:lnSpc>
                <a:spcPct val="80000"/>
              </a:lnSpc>
              <a:spcBef>
                <a:spcPts val="200"/>
              </a:spcBef>
              <a:defRPr sz="24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Eric Sundberg, M.D.</a:t>
            </a:r>
          </a:p>
          <a:p>
            <a:pPr defTabSz="466344">
              <a:lnSpc>
                <a:spcPct val="80000"/>
              </a:lnSpc>
              <a:spcBef>
                <a:spcPts val="200"/>
              </a:spcBef>
              <a:defRPr sz="24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Coastal Orthopedic Spine Surgery</a:t>
            </a:r>
          </a:p>
          <a:p>
            <a:pPr defTabSz="466344">
              <a:lnSpc>
                <a:spcPct val="80000"/>
              </a:lnSpc>
              <a:spcBef>
                <a:spcPts val="200"/>
              </a:spcBef>
              <a:defRPr sz="24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-----------------------------------------------------------------</a:t>
            </a:r>
          </a:p>
          <a:p>
            <a:pPr defTabSz="466344">
              <a:lnSpc>
                <a:spcPct val="80000"/>
              </a:lnSpc>
              <a:spcBef>
                <a:spcPts val="200"/>
              </a:spcBef>
              <a:defRPr sz="24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Coastal Orthopedics</a:t>
            </a:r>
          </a:p>
          <a:p>
            <a:pPr defTabSz="466344">
              <a:lnSpc>
                <a:spcPct val="80000"/>
              </a:lnSpc>
              <a:spcBef>
                <a:spcPts val="200"/>
              </a:spcBef>
              <a:defRPr sz="24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Sports Medicine | Pain Management</a:t>
            </a:r>
          </a:p>
        </p:txBody>
      </p:sp>
      <p:pic>
        <p:nvPicPr>
          <p:cNvPr id="177" name="http://www.burtonreport.com/images/SpineLatDraw200JPG.jpg" descr="http://www.burtonreport.com/images/SpineLatDraw200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39700" y="4508500"/>
            <a:ext cx="1905000" cy="461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http://www.burtonreport.com/images/SpineLatDraw200JPG.jpg" descr="http://www.burtonreport.com/images/SpineLatDraw200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60100" y="4508500"/>
            <a:ext cx="1905000" cy="461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osterolateral Fusion"/>
          <p:cNvSpPr txBox="1">
            <a:spLocks noGrp="1"/>
          </p:cNvSpPr>
          <p:nvPr>
            <p:ph type="title"/>
          </p:nvPr>
        </p:nvSpPr>
        <p:spPr>
          <a:xfrm>
            <a:off x="1841500" y="601133"/>
            <a:ext cx="9321800" cy="12319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81672">
              <a:defRPr sz="6205">
                <a:effectLst>
                  <a:outerShdw blurRad="21590" dist="20942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Nonoperative Management</a:t>
            </a:r>
          </a:p>
        </p:txBody>
      </p:sp>
      <p:pic>
        <p:nvPicPr>
          <p:cNvPr id="225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4958" y="8117767"/>
            <a:ext cx="3757142" cy="65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Cervical Radiculopathy Woods:Hilibrand.jpg" descr="Cervical Radiculopathy Woods:Hilibran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050" y="3341333"/>
            <a:ext cx="11188701" cy="4508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70-90% of patients achieving symptomatic improvement with nonoperative care"/>
          <p:cNvSpPr txBox="1"/>
          <p:nvPr/>
        </p:nvSpPr>
        <p:spPr>
          <a:xfrm>
            <a:off x="1131987" y="1907733"/>
            <a:ext cx="10740825" cy="135890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86837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70-90% of patients achieving symptomatic improvement with nonoperative care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osterolateral Fusion"/>
          <p:cNvSpPr txBox="1">
            <a:spLocks noGrp="1"/>
          </p:cNvSpPr>
          <p:nvPr>
            <p:ph type="title"/>
          </p:nvPr>
        </p:nvSpPr>
        <p:spPr>
          <a:xfrm>
            <a:off x="1841500" y="601133"/>
            <a:ext cx="9321800" cy="1231901"/>
          </a:xfrm>
          <a:prstGeom prst="rect">
            <a:avLst/>
          </a:prstGeom>
        </p:spPr>
        <p:txBody>
          <a:bodyPr/>
          <a:lstStyle>
            <a:lvl1pPr defTabSz="566673">
              <a:defRPr sz="7300">
                <a:effectLst>
                  <a:outerShdw blurRad="25400" dist="24638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Operative Indications</a:t>
            </a:r>
          </a:p>
        </p:txBody>
      </p:sp>
      <p:pic>
        <p:nvPicPr>
          <p:cNvPr id="230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4958" y="8117767"/>
            <a:ext cx="3757142" cy="657933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Persistent/Recurrent Pain Unresponsive to Conservative Management…"/>
          <p:cNvSpPr txBox="1"/>
          <p:nvPr/>
        </p:nvSpPr>
        <p:spPr>
          <a:xfrm>
            <a:off x="708378" y="2400299"/>
            <a:ext cx="11588044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Persistent/Recurrent Pain Unresponsive to Conservative Management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Progressive Neurologic Deficit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Static Neurologic Deficit with Significant Radicular Pain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Consistent Imaging Studies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Body"/>
          <p:cNvSpPr txBox="1">
            <a:spLocks noGrp="1"/>
          </p:cNvSpPr>
          <p:nvPr>
            <p:ph type="body" sz="quarter" idx="1"/>
          </p:nvPr>
        </p:nvSpPr>
        <p:spPr>
          <a:xfrm>
            <a:off x="1841500" y="7442001"/>
            <a:ext cx="9321800" cy="1498799"/>
          </a:xfrm>
          <a:prstGeom prst="rect">
            <a:avLst/>
          </a:prstGeom>
        </p:spPr>
        <p:txBody>
          <a:bodyPr/>
          <a:lstStyle>
            <a:lvl1pPr>
              <a:defRPr sz="6400" b="1" i="0"/>
            </a:lvl1pPr>
          </a:lstStyle>
          <a:p>
            <a:r>
              <a:t>ACDF</a:t>
            </a:r>
          </a:p>
        </p:txBody>
      </p:sp>
      <p:pic>
        <p:nvPicPr>
          <p:cNvPr id="234" name="ACDF Cartoon.jpg" descr="ACDF Carto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1016000"/>
            <a:ext cx="3175000" cy="326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cervical_stenosis_pic.gif" descr="cervical_stenosis_pic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9100" y="4248150"/>
            <a:ext cx="4851400" cy="294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ncision.jpg" descr="incisio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71756" y="4708137"/>
            <a:ext cx="3432894" cy="2026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E-ACDF3.jpg" descr="PE-ACDF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5650" y="781050"/>
            <a:ext cx="31750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Coastal_2018_logo.png" descr="Coastal_2018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39658" y="8841667"/>
            <a:ext cx="3757142" cy="657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Disc herniation.jpg" descr="Disc herniation.jpg"/>
          <p:cNvPicPr>
            <a:picLocks noChangeAspect="1"/>
          </p:cNvPicPr>
          <p:nvPr/>
        </p:nvPicPr>
        <p:blipFill>
          <a:blip r:embed="rId2">
            <a:extLst/>
          </a:blip>
          <a:srcRect l="16141" t="9629" r="1171"/>
          <a:stretch>
            <a:fillRect/>
          </a:stretch>
        </p:blipFill>
        <p:spPr>
          <a:xfrm>
            <a:off x="200223" y="200273"/>
            <a:ext cx="4121261" cy="450422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Body"/>
          <p:cNvSpPr txBox="1">
            <a:spLocks noGrp="1"/>
          </p:cNvSpPr>
          <p:nvPr>
            <p:ph type="body" sz="quarter" idx="1"/>
          </p:nvPr>
        </p:nvSpPr>
        <p:spPr>
          <a:xfrm>
            <a:off x="1841500" y="7353101"/>
            <a:ext cx="9321800" cy="1498799"/>
          </a:xfrm>
          <a:prstGeom prst="rect">
            <a:avLst/>
          </a:prstGeom>
        </p:spPr>
        <p:txBody>
          <a:bodyPr/>
          <a:lstStyle>
            <a:lvl1pPr>
              <a:defRPr sz="6400" b="1" i="0"/>
            </a:lvl1pPr>
          </a:lstStyle>
          <a:p>
            <a:r>
              <a:t>ACDF</a:t>
            </a:r>
          </a:p>
        </p:txBody>
      </p:sp>
      <p:pic>
        <p:nvPicPr>
          <p:cNvPr id="242" name="Disc Herniation 2.jpg" descr="Disc Herniation 2.jpg"/>
          <p:cNvPicPr>
            <a:picLocks noChangeAspect="1"/>
          </p:cNvPicPr>
          <p:nvPr/>
        </p:nvPicPr>
        <p:blipFill>
          <a:blip r:embed="rId3">
            <a:extLst/>
          </a:blip>
          <a:srcRect l="16397" t="15798" r="10226" b="9667"/>
          <a:stretch>
            <a:fillRect/>
          </a:stretch>
        </p:blipFill>
        <p:spPr>
          <a:xfrm>
            <a:off x="4002484" y="200273"/>
            <a:ext cx="4434428" cy="450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1.2.392.200036.9107.307.11232.20180615.93216.1016441.jpg" descr="1.2.392.200036.9107.307.11232.20180615.93216.1016441.jpg"/>
          <p:cNvPicPr>
            <a:picLocks noChangeAspect="1"/>
          </p:cNvPicPr>
          <p:nvPr/>
        </p:nvPicPr>
        <p:blipFill>
          <a:blip r:embed="rId4">
            <a:extLst/>
          </a:blip>
          <a:srcRect l="11131" t="14642" r="11131"/>
          <a:stretch>
            <a:fillRect/>
          </a:stretch>
        </p:blipFill>
        <p:spPr>
          <a:xfrm>
            <a:off x="5920101" y="3894398"/>
            <a:ext cx="3257737" cy="3558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1.2.392.200036.9107.307.11232.20180615.93216.1016442.jpg" descr="1.2.392.200036.9107.307.11232.20180615.93216.1016442.jpg"/>
          <p:cNvPicPr>
            <a:picLocks noChangeAspect="1"/>
          </p:cNvPicPr>
          <p:nvPr/>
        </p:nvPicPr>
        <p:blipFill>
          <a:blip r:embed="rId5">
            <a:extLst/>
          </a:blip>
          <a:srcRect l="29346" t="9138" r="11150" b="7857"/>
          <a:stretch>
            <a:fillRect/>
          </a:stretch>
        </p:blipFill>
        <p:spPr>
          <a:xfrm>
            <a:off x="9170562" y="3894398"/>
            <a:ext cx="2750855" cy="3558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Coastal_2018_logo.png" descr="Coastal_2018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7362" y="8613067"/>
            <a:ext cx="3757141" cy="657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ody"/>
          <p:cNvSpPr txBox="1">
            <a:spLocks noGrp="1"/>
          </p:cNvSpPr>
          <p:nvPr>
            <p:ph type="body" sz="quarter" idx="1"/>
          </p:nvPr>
        </p:nvSpPr>
        <p:spPr>
          <a:xfrm>
            <a:off x="1841500" y="7353101"/>
            <a:ext cx="9321800" cy="1498799"/>
          </a:xfrm>
          <a:prstGeom prst="rect">
            <a:avLst/>
          </a:prstGeom>
        </p:spPr>
        <p:txBody>
          <a:bodyPr/>
          <a:lstStyle>
            <a:lvl1pPr>
              <a:defRPr sz="6400" b="1" i="0"/>
            </a:lvl1pPr>
          </a:lstStyle>
          <a:p>
            <a:r>
              <a:t>ACDF</a:t>
            </a:r>
          </a:p>
        </p:txBody>
      </p:sp>
      <p:pic>
        <p:nvPicPr>
          <p:cNvPr id="248" name="1.2.392.200036.9107.307.11244.20171019.163742.1066629.jpg" descr="1.2.392.200036.9107.307.11244.20171019.163742.1066629.jpg"/>
          <p:cNvPicPr>
            <a:picLocks noChangeAspect="1"/>
          </p:cNvPicPr>
          <p:nvPr/>
        </p:nvPicPr>
        <p:blipFill>
          <a:blip r:embed="rId2">
            <a:extLst/>
          </a:blip>
          <a:srcRect l="14186" t="12976" r="14186" b="20149"/>
          <a:stretch>
            <a:fillRect/>
          </a:stretch>
        </p:blipFill>
        <p:spPr>
          <a:xfrm>
            <a:off x="2490757" y="1790226"/>
            <a:ext cx="3131228" cy="4850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1.2.392.200036.9107.307.11244.20171019.163742.1066630.jpg" descr="1.2.392.200036.9107.307.11244.20171019.163742.1066630.jpg"/>
          <p:cNvPicPr>
            <a:picLocks noChangeAspect="1"/>
          </p:cNvPicPr>
          <p:nvPr/>
        </p:nvPicPr>
        <p:blipFill>
          <a:blip r:embed="rId3">
            <a:extLst/>
          </a:blip>
          <a:srcRect l="8051" t="3048" r="10052" b="5639"/>
          <a:stretch>
            <a:fillRect/>
          </a:stretch>
        </p:blipFill>
        <p:spPr>
          <a:xfrm>
            <a:off x="6545126" y="1808283"/>
            <a:ext cx="3495381" cy="485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Coastal_2018_logo.png" descr="Coastal_2018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01558" y="8574967"/>
            <a:ext cx="3757142" cy="657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Body"/>
          <p:cNvSpPr txBox="1">
            <a:spLocks noGrp="1"/>
          </p:cNvSpPr>
          <p:nvPr>
            <p:ph type="body" sz="quarter" idx="1"/>
          </p:nvPr>
        </p:nvSpPr>
        <p:spPr>
          <a:xfrm>
            <a:off x="1841500" y="7315001"/>
            <a:ext cx="9321800" cy="1498799"/>
          </a:xfrm>
          <a:prstGeom prst="rect">
            <a:avLst/>
          </a:prstGeom>
        </p:spPr>
        <p:txBody>
          <a:bodyPr/>
          <a:lstStyle>
            <a:lvl1pPr>
              <a:defRPr sz="6400" b="1" i="0"/>
            </a:lvl1pPr>
          </a:lstStyle>
          <a:p>
            <a:r>
              <a:t>Disc Arthroplasty</a:t>
            </a:r>
          </a:p>
        </p:txBody>
      </p:sp>
      <p:pic>
        <p:nvPicPr>
          <p:cNvPr id="253" name="1527791073522.jpg" descr="15277910735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650" y="1111250"/>
            <a:ext cx="3161680" cy="3161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maxresdefault.jpg" descr="maxresdefault.jpg"/>
          <p:cNvPicPr>
            <a:picLocks noChangeAspect="1"/>
          </p:cNvPicPr>
          <p:nvPr/>
        </p:nvPicPr>
        <p:blipFill>
          <a:blip r:embed="rId3">
            <a:extLst/>
          </a:blip>
          <a:srcRect l="5928" r="12039" b="15784"/>
          <a:stretch>
            <a:fillRect/>
          </a:stretch>
        </p:blipFill>
        <p:spPr>
          <a:xfrm>
            <a:off x="5466640" y="2619688"/>
            <a:ext cx="6700804" cy="378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Coastal_2018_logo.png" descr="Coastal_2018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9658" y="8613067"/>
            <a:ext cx="3757142" cy="657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Body"/>
          <p:cNvSpPr txBox="1">
            <a:spLocks noGrp="1"/>
          </p:cNvSpPr>
          <p:nvPr>
            <p:ph type="body" sz="quarter" idx="1"/>
          </p:nvPr>
        </p:nvSpPr>
        <p:spPr>
          <a:xfrm>
            <a:off x="1841500" y="7353101"/>
            <a:ext cx="9321800" cy="1498799"/>
          </a:xfrm>
          <a:prstGeom prst="rect">
            <a:avLst/>
          </a:prstGeom>
        </p:spPr>
        <p:txBody>
          <a:bodyPr/>
          <a:lstStyle>
            <a:lvl1pPr>
              <a:defRPr sz="6400" b="1" i="0"/>
            </a:lvl1pPr>
          </a:lstStyle>
          <a:p>
            <a:r>
              <a:t>Disc Arthroplasty</a:t>
            </a:r>
          </a:p>
        </p:txBody>
      </p:sp>
      <p:pic>
        <p:nvPicPr>
          <p:cNvPr id="258" name="1.2.392.200036.9107.307.11232.20180119.135226.1052012.jpg" descr="1.2.392.200036.9107.307.11232.20180119.135226.1052012.jpg"/>
          <p:cNvPicPr>
            <a:picLocks noChangeAspect="1"/>
          </p:cNvPicPr>
          <p:nvPr/>
        </p:nvPicPr>
        <p:blipFill>
          <a:blip r:embed="rId2">
            <a:extLst/>
          </a:blip>
          <a:srcRect l="31353" t="1244" r="7119" b="24942"/>
          <a:stretch>
            <a:fillRect/>
          </a:stretch>
        </p:blipFill>
        <p:spPr>
          <a:xfrm>
            <a:off x="2225462" y="1842384"/>
            <a:ext cx="3606479" cy="4170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1.2.392.200036.9107.307.11232.20180119.135226.1052013.jpg" descr="1.2.392.200036.9107.307.11232.20180119.135226.1052013.jpg"/>
          <p:cNvPicPr>
            <a:picLocks noChangeAspect="1"/>
          </p:cNvPicPr>
          <p:nvPr/>
        </p:nvPicPr>
        <p:blipFill>
          <a:blip r:embed="rId3">
            <a:extLst/>
          </a:blip>
          <a:srcRect l="16046" t="6703" r="20371" b="6703"/>
          <a:stretch>
            <a:fillRect/>
          </a:stretch>
        </p:blipFill>
        <p:spPr>
          <a:xfrm>
            <a:off x="7175399" y="1842384"/>
            <a:ext cx="3449768" cy="4170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Coastal_2018_logo.png" descr="Coastal_2018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52358" y="8587667"/>
            <a:ext cx="3757142" cy="657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Body"/>
          <p:cNvSpPr txBox="1">
            <a:spLocks noGrp="1"/>
          </p:cNvSpPr>
          <p:nvPr>
            <p:ph type="body" sz="quarter" idx="1"/>
          </p:nvPr>
        </p:nvSpPr>
        <p:spPr>
          <a:xfrm>
            <a:off x="1841500" y="7353101"/>
            <a:ext cx="9321800" cy="1498799"/>
          </a:xfrm>
          <a:prstGeom prst="rect">
            <a:avLst/>
          </a:prstGeom>
        </p:spPr>
        <p:txBody>
          <a:bodyPr/>
          <a:lstStyle>
            <a:lvl1pPr defTabSz="549148">
              <a:defRPr sz="6016" b="1" i="0">
                <a:effectLst>
                  <a:outerShdw blurRad="23876" dist="11938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Posterior Foraminotomy</a:t>
            </a:r>
          </a:p>
        </p:txBody>
      </p:sp>
      <p:pic>
        <p:nvPicPr>
          <p:cNvPr id="263" name="cervical-posterior-foraminotomy.jpg" descr="cervical-posterior-foraminotomy.jpg"/>
          <p:cNvPicPr>
            <a:picLocks noChangeAspect="1"/>
          </p:cNvPicPr>
          <p:nvPr/>
        </p:nvPicPr>
        <p:blipFill>
          <a:blip r:embed="rId2">
            <a:extLst/>
          </a:blip>
          <a:srcRect r="16512" b="7047"/>
          <a:stretch>
            <a:fillRect/>
          </a:stretch>
        </p:blipFill>
        <p:spPr>
          <a:xfrm>
            <a:off x="153454" y="412084"/>
            <a:ext cx="7164177" cy="418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Medtronic_METRX-foraminotomy.jpg" descr="Medtronic_METRX-foraminotom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444" y="4712657"/>
            <a:ext cx="3175001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mis foraminotomy.jpg" descr="mis foraminotom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8662" y="1374029"/>
            <a:ext cx="5654180" cy="5100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Coastal_2018_logo.png" descr="Coastal_2018_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39658" y="8562267"/>
            <a:ext cx="3757142" cy="657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9658" y="8562267"/>
            <a:ext cx="3757142" cy="65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Screen Shot 2018-08-25 at 9.12.54 AM.png" descr="Screen Shot 2018-08-25 at 9.12.5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803275"/>
            <a:ext cx="11734800" cy="52451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"/>
          <p:cNvSpPr/>
          <p:nvPr/>
        </p:nvSpPr>
        <p:spPr>
          <a:xfrm>
            <a:off x="4517876" y="5312406"/>
            <a:ext cx="6955880" cy="696282"/>
          </a:xfrm>
          <a:prstGeom prst="rect">
            <a:avLst/>
          </a:prstGeom>
          <a:ln w="63500">
            <a:solidFill>
              <a:schemeClr val="accent5">
                <a:satOff val="-14285"/>
                <a:lumOff val="-11764"/>
              </a:schemeClr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" name="Rhee et al, JAAOS 2005"/>
          <p:cNvSpPr txBox="1"/>
          <p:nvPr/>
        </p:nvSpPr>
        <p:spPr>
          <a:xfrm>
            <a:off x="3565905" y="6883400"/>
            <a:ext cx="5872989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lvl1pPr>
          </a:lstStyle>
          <a:p>
            <a:r>
              <a:t>Rhee et al, JAAOS 2005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9658" y="8562267"/>
            <a:ext cx="3757142" cy="65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Screen Shot 2018-08-25 at 9.24.32 AM.png" descr="Screen Shot 2018-08-25 at 9.24.3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200" y="1208087"/>
            <a:ext cx="11074400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sclosures"/>
          <p:cNvSpPr txBox="1">
            <a:spLocks noGrp="1"/>
          </p:cNvSpPr>
          <p:nvPr>
            <p:ph type="ctrTitle"/>
          </p:nvPr>
        </p:nvSpPr>
        <p:spPr>
          <a:xfrm>
            <a:off x="1841500" y="1406723"/>
            <a:ext cx="9321800" cy="1260277"/>
          </a:xfrm>
          <a:prstGeom prst="rect">
            <a:avLst/>
          </a:prstGeom>
        </p:spPr>
        <p:txBody>
          <a:bodyPr/>
          <a:lstStyle/>
          <a:p>
            <a:r>
              <a:t>Disclosures</a:t>
            </a:r>
          </a:p>
        </p:txBody>
      </p:sp>
      <p:pic>
        <p:nvPicPr>
          <p:cNvPr id="181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7658" y="8562267"/>
            <a:ext cx="3757142" cy="657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ostoperative Rehabilitation"/>
          <p:cNvSpPr txBox="1">
            <a:spLocks noGrp="1"/>
          </p:cNvSpPr>
          <p:nvPr>
            <p:ph type="ctrTitle"/>
          </p:nvPr>
        </p:nvSpPr>
        <p:spPr>
          <a:xfrm>
            <a:off x="733473" y="611930"/>
            <a:ext cx="11537854" cy="15257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91414">
              <a:defRPr sz="4757">
                <a:effectLst>
                  <a:outerShdw blurRad="17018" dist="17018" dir="16200000" rotWithShape="0">
                    <a:srgbClr val="000000">
                      <a:alpha val="34000"/>
                    </a:srgbClr>
                  </a:outerShdw>
                </a:effectLst>
              </a:defRPr>
            </a:pPr>
            <a:r>
              <a:t>Postoperative Rehabilitation</a:t>
            </a:r>
          </a:p>
          <a:p>
            <a:pPr defTabSz="391414">
              <a:defRPr sz="4757">
                <a:effectLst>
                  <a:outerShdw blurRad="17018" dist="17018" dir="16200000" rotWithShape="0">
                    <a:srgbClr val="000000">
                      <a:alpha val="34000"/>
                    </a:srgbClr>
                  </a:outerShdw>
                </a:effectLst>
              </a:defRPr>
            </a:pPr>
            <a:r>
              <a:t>ACDF</a:t>
            </a:r>
          </a:p>
        </p:txBody>
      </p:sp>
      <p:sp>
        <p:nvSpPr>
          <p:cNvPr id="277" name="The role of physical therapy and rehabilitation after lumbar fusion surgery for degenerative disease: a systematic review. Madera et al (J Neurosurg Spine 2017)…"/>
          <p:cNvSpPr txBox="1"/>
          <p:nvPr/>
        </p:nvSpPr>
        <p:spPr>
          <a:xfrm>
            <a:off x="1710287" y="2365374"/>
            <a:ext cx="9584226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900"/>
              </a:spcBef>
              <a:defRPr sz="3600" b="1" i="0">
                <a:solidFill>
                  <a:srgbClr val="90650E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Week 0-6 Protective Phase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-avoid BLTs, 25 lbs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-no specific exercises, soft collar for comfort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90650E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Weeks 6-12: Strengthening Phase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-gradual progressive strengthening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-goal is to have proper neuromuscular control, posture, stabilization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90650E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Weeks 12+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-return to sport</a:t>
            </a:r>
          </a:p>
        </p:txBody>
      </p:sp>
      <p:sp>
        <p:nvSpPr>
          <p:cNvPr id="278" name="*single level fusions are put in an accelerated protocol"/>
          <p:cNvSpPr txBox="1"/>
          <p:nvPr/>
        </p:nvSpPr>
        <p:spPr>
          <a:xfrm>
            <a:off x="1519572" y="8534400"/>
            <a:ext cx="10147809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lvl1pPr>
          </a:lstStyle>
          <a:p>
            <a:r>
              <a:rPr dirty="0"/>
              <a:t>*single level fusions are put in an accelerated protocol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ostoperative Rehabilitation"/>
          <p:cNvSpPr txBox="1">
            <a:spLocks noGrp="1"/>
          </p:cNvSpPr>
          <p:nvPr>
            <p:ph type="ctrTitle"/>
          </p:nvPr>
        </p:nvSpPr>
        <p:spPr>
          <a:xfrm>
            <a:off x="733473" y="611930"/>
            <a:ext cx="11537854" cy="15257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91414">
              <a:defRPr sz="4757">
                <a:effectLst>
                  <a:outerShdw blurRad="17018" dist="17018" dir="16200000" rotWithShape="0">
                    <a:srgbClr val="000000">
                      <a:alpha val="34000"/>
                    </a:srgbClr>
                  </a:outerShdw>
                </a:effectLst>
              </a:defRPr>
            </a:pPr>
            <a:r>
              <a:t>Postoperative Rehabilitation</a:t>
            </a:r>
          </a:p>
          <a:p>
            <a:pPr defTabSz="391414">
              <a:defRPr sz="4757">
                <a:effectLst>
                  <a:outerShdw blurRad="17018" dist="17018" dir="16200000" rotWithShape="0">
                    <a:srgbClr val="000000">
                      <a:alpha val="34000"/>
                    </a:srgbClr>
                  </a:outerShdw>
                </a:effectLst>
              </a:defRPr>
            </a:pPr>
            <a:r>
              <a:t>CDA and Foraminotomy</a:t>
            </a:r>
          </a:p>
        </p:txBody>
      </p:sp>
      <p:sp>
        <p:nvSpPr>
          <p:cNvPr id="281" name="The role of physical therapy and rehabilitation after lumbar fusion surgery for degenerative disease: a systematic review. Madera et al (J Neurosurg Spine 2017)…"/>
          <p:cNvSpPr txBox="1"/>
          <p:nvPr/>
        </p:nvSpPr>
        <p:spPr>
          <a:xfrm>
            <a:off x="1710287" y="2352674"/>
            <a:ext cx="9584226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900"/>
              </a:spcBef>
              <a:defRPr sz="3600" b="1" i="0">
                <a:solidFill>
                  <a:srgbClr val="90650E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Week 0-2 Protective Phase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-avoid BLTs, 25 lbs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-no specific exercises, soft collar for comfort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90650E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Weeks 2-4: Strengthening Phase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-gradual progressive strengthening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-goal is to have proper neuromuscular control, posture, stabilization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90650E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Weeks 6+</a:t>
            </a:r>
          </a:p>
          <a:p>
            <a:pPr algn="l">
              <a:spcBef>
                <a:spcPts val="900"/>
              </a:spcBef>
              <a:defRPr sz="3600" b="1" i="0">
                <a:solidFill>
                  <a:srgbClr val="FFFFFF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r>
              <a:t>-return to work/sport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hank You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284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7658" y="8562267"/>
            <a:ext cx="3757142" cy="65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1.2.392.200036.9107.307.14656.20180816.84827.1045286.jpg" descr="1.2.392.200036.9107.307.14656.20180816.84827.104528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287" y="211639"/>
            <a:ext cx="3226093" cy="3926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1.2.392.200036.9107.307.14656.20180816.84827.1045287.jpg" descr="1.2.392.200036.9107.307.14656.20180816.84827.104528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2165" y="211639"/>
            <a:ext cx="3257552" cy="3926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1.2.392.200036.9107.307.11232.20180615.93216.1016441.jpg" descr="1.2.392.200036.9107.307.11232.20180615.93216.1016441.jpg"/>
          <p:cNvPicPr>
            <a:picLocks noChangeAspect="1"/>
          </p:cNvPicPr>
          <p:nvPr/>
        </p:nvPicPr>
        <p:blipFill>
          <a:blip r:embed="rId5">
            <a:extLst/>
          </a:blip>
          <a:srcRect l="11131" t="14642" r="11131"/>
          <a:stretch>
            <a:fillRect/>
          </a:stretch>
        </p:blipFill>
        <p:spPr>
          <a:xfrm>
            <a:off x="6961501" y="655898"/>
            <a:ext cx="3257738" cy="3558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1.2.392.200036.9107.307.11232.20180615.93216.1016442.jpg" descr="1.2.392.200036.9107.307.11232.20180615.93216.1016442.jpg"/>
          <p:cNvPicPr>
            <a:picLocks noChangeAspect="1"/>
          </p:cNvPicPr>
          <p:nvPr/>
        </p:nvPicPr>
        <p:blipFill>
          <a:blip r:embed="rId6">
            <a:extLst/>
          </a:blip>
          <a:srcRect l="29346" t="9138" r="11150" b="7857"/>
          <a:stretch>
            <a:fillRect/>
          </a:stretch>
        </p:blipFill>
        <p:spPr>
          <a:xfrm>
            <a:off x="9742062" y="655898"/>
            <a:ext cx="2750855" cy="3558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1.2.392.200036.9107.307.11232.20180119.135226.1052012.jpg" descr="1.2.392.200036.9107.307.11232.20180119.135226.1052012.jpg"/>
          <p:cNvPicPr>
            <a:picLocks noChangeAspect="1"/>
          </p:cNvPicPr>
          <p:nvPr/>
        </p:nvPicPr>
        <p:blipFill>
          <a:blip r:embed="rId7">
            <a:extLst/>
          </a:blip>
          <a:srcRect l="31353" t="1244" r="7119" b="24942"/>
          <a:stretch>
            <a:fillRect/>
          </a:stretch>
        </p:blipFill>
        <p:spPr>
          <a:xfrm>
            <a:off x="295062" y="4814184"/>
            <a:ext cx="3606281" cy="4170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1.2.392.200036.9107.307.11232.20180119.135226.1052013.jpg" descr="1.2.392.200036.9107.307.11232.20180119.135226.1052013.jpg"/>
          <p:cNvPicPr>
            <a:picLocks noChangeAspect="1"/>
          </p:cNvPicPr>
          <p:nvPr/>
        </p:nvPicPr>
        <p:blipFill>
          <a:blip r:embed="rId8">
            <a:extLst/>
          </a:blip>
          <a:srcRect l="16046" t="6703" r="20371" b="6703"/>
          <a:stretch>
            <a:fillRect/>
          </a:stretch>
        </p:blipFill>
        <p:spPr>
          <a:xfrm>
            <a:off x="3060599" y="4724010"/>
            <a:ext cx="3096287" cy="3743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1.2.392.200036.9107.307.11244.20171019.163742.1066629.jpg" descr="1.2.392.200036.9107.307.11244.20171019.163742.1066629.jpg"/>
          <p:cNvPicPr>
            <a:picLocks noChangeAspect="1"/>
          </p:cNvPicPr>
          <p:nvPr/>
        </p:nvPicPr>
        <p:blipFill>
          <a:blip r:embed="rId9">
            <a:extLst/>
          </a:blip>
          <a:srcRect l="14186" t="12976" r="14186" b="20149"/>
          <a:stretch>
            <a:fillRect/>
          </a:stretch>
        </p:blipFill>
        <p:spPr>
          <a:xfrm>
            <a:off x="6473073" y="4387957"/>
            <a:ext cx="2692212" cy="4170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1.2.392.200036.9107.307.11244.20171019.163742.1066630.jpg" descr="1.2.392.200036.9107.307.11244.20171019.163742.1066630.jpg"/>
          <p:cNvPicPr>
            <a:picLocks noChangeAspect="1"/>
          </p:cNvPicPr>
          <p:nvPr/>
        </p:nvPicPr>
        <p:blipFill>
          <a:blip r:embed="rId10">
            <a:extLst/>
          </a:blip>
          <a:srcRect l="8051" t="3048" r="10052" b="5639"/>
          <a:stretch>
            <a:fillRect/>
          </a:stretch>
        </p:blipFill>
        <p:spPr>
          <a:xfrm>
            <a:off x="9021626" y="4509797"/>
            <a:ext cx="2829812" cy="3926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osterolateral Fusion"/>
          <p:cNvSpPr txBox="1">
            <a:spLocks noGrp="1"/>
          </p:cNvSpPr>
          <p:nvPr>
            <p:ph type="title"/>
          </p:nvPr>
        </p:nvSpPr>
        <p:spPr>
          <a:xfrm>
            <a:off x="1841500" y="685800"/>
            <a:ext cx="9321800" cy="1231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3">
              <a:defRPr sz="7300">
                <a:effectLst>
                  <a:outerShdw blurRad="25400" dist="24638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Cervical Radiculopathy</a:t>
            </a:r>
          </a:p>
        </p:txBody>
      </p:sp>
      <p:pic>
        <p:nvPicPr>
          <p:cNvPr id="194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958" y="8105067"/>
            <a:ext cx="3757142" cy="65793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he clinical condition of pain and/or neurologic symptoms resulting from any type of condition that irritates a nerve in the neck"/>
          <p:cNvSpPr txBox="1"/>
          <p:nvPr/>
        </p:nvSpPr>
        <p:spPr>
          <a:xfrm>
            <a:off x="636329" y="2192565"/>
            <a:ext cx="1173214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rPr dirty="0"/>
              <a:t>The </a:t>
            </a:r>
            <a:r>
              <a:rPr dirty="0">
                <a:solidFill>
                  <a:schemeClr val="accent3"/>
                </a:solidFill>
              </a:rPr>
              <a:t>clinical condition</a:t>
            </a:r>
            <a:r>
              <a:rPr dirty="0"/>
              <a:t> of pain and/or neurologic symptoms resulting from any type of condition that irritates a nerve in the neck</a:t>
            </a:r>
          </a:p>
        </p:txBody>
      </p:sp>
      <p:sp>
        <p:nvSpPr>
          <p:cNvPr id="196" name="Pathoanatomy: commonly caused by compression of the exiting nerve root as it enters the neuroforamen"/>
          <p:cNvSpPr txBox="1"/>
          <p:nvPr/>
        </p:nvSpPr>
        <p:spPr>
          <a:xfrm>
            <a:off x="636329" y="4319452"/>
            <a:ext cx="1173214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rPr dirty="0" err="1">
                <a:solidFill>
                  <a:schemeClr val="accent3">
                    <a:lumOff val="9117"/>
                  </a:schemeClr>
                </a:solidFill>
              </a:rPr>
              <a:t>Pathoanatomy</a:t>
            </a:r>
            <a:r>
              <a:rPr dirty="0"/>
              <a:t>: commonly caused by compression of the exiting nerve root as it enters the </a:t>
            </a:r>
            <a:r>
              <a:rPr dirty="0" err="1"/>
              <a:t>neuroforamen</a:t>
            </a:r>
            <a:endParaRPr dirty="0"/>
          </a:p>
        </p:txBody>
      </p:sp>
      <p:sp>
        <p:nvSpPr>
          <p:cNvPr id="197" name="Symptoms: neck pain (often unilateral, but not always), ipsilateral dermatomal radiating pain (not always), numbness, weakness"/>
          <p:cNvSpPr txBox="1"/>
          <p:nvPr/>
        </p:nvSpPr>
        <p:spPr>
          <a:xfrm>
            <a:off x="636329" y="5849802"/>
            <a:ext cx="1173214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0">
                <a:solidFill>
                  <a:srgbClr val="FFFFFF"/>
                </a:solidFill>
              </a:defRPr>
            </a:pPr>
            <a:r>
              <a:rPr dirty="0">
                <a:solidFill>
                  <a:schemeClr val="accent3">
                    <a:lumOff val="9117"/>
                  </a:schemeClr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Symptoms</a:t>
            </a:r>
            <a:r>
              <a:rPr dirty="0">
                <a:effectLst>
                  <a:outerShdw blurRad="25400" dist="12700" dir="5400000" rotWithShape="0">
                    <a:srgbClr val="000000"/>
                  </a:outerShdw>
                </a:effectLst>
              </a:rPr>
              <a:t>: neck pain (often unilateral,</a:t>
            </a:r>
            <a:r>
              <a:rPr dirty="0"/>
              <a:t> </a:t>
            </a:r>
            <a:r>
              <a:rPr dirty="0">
                <a:solidFill>
                  <a:schemeClr val="accent5">
                    <a:satOff val="-14285"/>
                    <a:lumOff val="-11764"/>
                  </a:schemeClr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but not always</a:t>
            </a:r>
            <a:r>
              <a:rPr dirty="0">
                <a:effectLst>
                  <a:outerShdw blurRad="25400" dist="12700" dir="5400000" rotWithShape="0">
                    <a:srgbClr val="000000"/>
                  </a:outerShdw>
                </a:effectLst>
              </a:rPr>
              <a:t>), ipsilateral dermatomal radiating pain (</a:t>
            </a:r>
            <a:r>
              <a:rPr dirty="0">
                <a:solidFill>
                  <a:schemeClr val="accent5">
                    <a:satOff val="-14285"/>
                    <a:lumOff val="-11764"/>
                  </a:schemeClr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not always</a:t>
            </a:r>
            <a:r>
              <a:rPr dirty="0">
                <a:effectLst>
                  <a:outerShdw blurRad="25400" dist="12700" dir="5400000" rotWithShape="0">
                    <a:srgbClr val="000000"/>
                  </a:outerShdw>
                </a:effectLst>
              </a:rPr>
              <a:t>), numbness, weakness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nstability.jpg" descr="instability.jpg"/>
          <p:cNvPicPr>
            <a:picLocks noChangeAspect="1"/>
          </p:cNvPicPr>
          <p:nvPr/>
        </p:nvPicPr>
        <p:blipFill>
          <a:blip r:embed="rId2">
            <a:extLst/>
          </a:blip>
          <a:srcRect l="42012" t="7884" r="13917" b="16982"/>
          <a:stretch>
            <a:fillRect/>
          </a:stretch>
        </p:blipFill>
        <p:spPr>
          <a:xfrm>
            <a:off x="9520766" y="4166989"/>
            <a:ext cx="2417830" cy="295797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Posterolateral Fusion"/>
          <p:cNvSpPr txBox="1">
            <a:spLocks noGrp="1"/>
          </p:cNvSpPr>
          <p:nvPr>
            <p:ph type="title"/>
          </p:nvPr>
        </p:nvSpPr>
        <p:spPr>
          <a:xfrm>
            <a:off x="1841500" y="685800"/>
            <a:ext cx="9321800" cy="1231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3">
              <a:defRPr sz="7300">
                <a:effectLst>
                  <a:outerShdw blurRad="25400" dist="24638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Cervical Radiculopathy</a:t>
            </a:r>
          </a:p>
        </p:txBody>
      </p:sp>
      <p:pic>
        <p:nvPicPr>
          <p:cNvPr id="201" name="Coastal_2018_logo.png" descr="Coastal_2018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3058" y="8117767"/>
            <a:ext cx="3757142" cy="65793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Etiologies: Cervical HNP, Disc Degeneration, Spondylosis (uncovertebral joint hypertrophy, facet hypertrophy), Tumor, Infection (Discitis), Instability, Trauma"/>
          <p:cNvSpPr txBox="1"/>
          <p:nvPr/>
        </p:nvSpPr>
        <p:spPr>
          <a:xfrm>
            <a:off x="636329" y="2031999"/>
            <a:ext cx="11732142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rPr>
                <a:solidFill>
                  <a:schemeClr val="accent3">
                    <a:lumOff val="9117"/>
                  </a:schemeClr>
                </a:solidFill>
              </a:rPr>
              <a:t>Etiologies</a:t>
            </a:r>
            <a:r>
              <a:t>: Cervical HNP, Disc Degeneration, Spondylosis (uncovertebral joint hypertrophy, facet hypertrophy), Tumor, Infection (Discitis), Instability, Trauma</a:t>
            </a:r>
          </a:p>
        </p:txBody>
      </p:sp>
      <p:pic>
        <p:nvPicPr>
          <p:cNvPr id="203" name="cervical HNP 2.jpg" descr="cervical HNP 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233" y="4686300"/>
            <a:ext cx="3175001" cy="256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FS image.jpg" descr="FS 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60342" y="5054599"/>
            <a:ext cx="5487316" cy="3013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isclosures"/>
          <p:cNvSpPr txBox="1">
            <a:spLocks noGrp="1"/>
          </p:cNvSpPr>
          <p:nvPr>
            <p:ph type="ctrTitle"/>
          </p:nvPr>
        </p:nvSpPr>
        <p:spPr>
          <a:xfrm>
            <a:off x="1841500" y="1406723"/>
            <a:ext cx="9321800" cy="12602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2600"/>
                </a:solidFill>
                <a:effectLst>
                  <a:outerShdw blurRad="25400" dist="38100" dir="16200000" rotWithShape="0">
                    <a:srgbClr val="000000">
                      <a:alpha val="58999"/>
                    </a:srgbClr>
                  </a:outerShdw>
                </a:effectLst>
              </a:defRPr>
            </a:lvl1pPr>
          </a:lstStyle>
          <a:p>
            <a:r>
              <a:t>Red Flags</a:t>
            </a:r>
          </a:p>
        </p:txBody>
      </p:sp>
      <p:pic>
        <p:nvPicPr>
          <p:cNvPr id="207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7658" y="8562267"/>
            <a:ext cx="3757142" cy="65793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May Include:…"/>
          <p:cNvSpPr txBox="1"/>
          <p:nvPr/>
        </p:nvSpPr>
        <p:spPr>
          <a:xfrm>
            <a:off x="636329" y="2861733"/>
            <a:ext cx="11732142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rPr>
                <a:solidFill>
                  <a:schemeClr val="accent3">
                    <a:lumOff val="9117"/>
                  </a:schemeClr>
                </a:solidFill>
              </a:rPr>
              <a:t>May Include: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Progressive Weakness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Symptoms of Myelopathy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Lhermitte Sign </a:t>
            </a:r>
            <a:r>
              <a:rPr sz="2600"/>
              <a:t>(electrical sensation down the spine with neck flexion)</a:t>
            </a:r>
            <a:endParaRPr>
              <a:solidFill>
                <a:schemeClr val="accent3">
                  <a:lumOff val="9117"/>
                </a:schemeClr>
              </a:solidFill>
            </a:endParaRP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Recent Trauma (High Energy)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Signs of Malignancy (unintentional weight loss)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Signs of Infection (esp in immunocompromised)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osterolateral Fusion"/>
          <p:cNvSpPr txBox="1">
            <a:spLocks noGrp="1"/>
          </p:cNvSpPr>
          <p:nvPr>
            <p:ph type="title"/>
          </p:nvPr>
        </p:nvSpPr>
        <p:spPr>
          <a:xfrm>
            <a:off x="1841500" y="685800"/>
            <a:ext cx="9321800" cy="1231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9005">
              <a:defRPr sz="5913">
                <a:effectLst>
                  <a:outerShdw blurRad="20574" dist="19956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Radiculopathy v. Myelopathy</a:t>
            </a:r>
          </a:p>
        </p:txBody>
      </p:sp>
      <p:pic>
        <p:nvPicPr>
          <p:cNvPr id="211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4958" y="8117767"/>
            <a:ext cx="3757142" cy="65793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adiculopathy…"/>
          <p:cNvSpPr txBox="1"/>
          <p:nvPr/>
        </p:nvSpPr>
        <p:spPr>
          <a:xfrm>
            <a:off x="348462" y="2470150"/>
            <a:ext cx="5788410" cy="481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 i="0" u="sng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rPr>
                <a:solidFill>
                  <a:schemeClr val="accent3"/>
                </a:solidFill>
              </a:rPr>
              <a:t>Radiculopathy</a:t>
            </a:r>
            <a:r>
              <a:t> 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Unilateral Neck Pain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Ipsilateral Arm Pain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Weakness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Numbness/Tingling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Diminished Reflexes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endParaRPr/>
          </a:p>
        </p:txBody>
      </p:sp>
      <p:sp>
        <p:nvSpPr>
          <p:cNvPr id="213" name="Myelopathy…"/>
          <p:cNvSpPr txBox="1"/>
          <p:nvPr/>
        </p:nvSpPr>
        <p:spPr>
          <a:xfrm>
            <a:off x="5602227" y="2125133"/>
            <a:ext cx="6956083" cy="645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 i="0" u="sng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rPr>
                <a:solidFill>
                  <a:schemeClr val="accent3"/>
                </a:solidFill>
              </a:rPr>
              <a:t>Myelopathy</a:t>
            </a:r>
            <a:r>
              <a:t> 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Neck Pain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Arm/Leg Pain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Weakness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Numbness/Tingling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Balance/Coordination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Fine Motor Skills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Bowel/Bladder</a:t>
            </a:r>
          </a:p>
          <a:p>
            <a:pPr>
              <a:defRPr sz="3600"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Increased Reflexes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osterolateral Fusion"/>
          <p:cNvSpPr txBox="1">
            <a:spLocks noGrp="1"/>
          </p:cNvSpPr>
          <p:nvPr>
            <p:ph type="title"/>
          </p:nvPr>
        </p:nvSpPr>
        <p:spPr>
          <a:xfrm>
            <a:off x="1841499" y="601133"/>
            <a:ext cx="9321801" cy="12319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81672">
              <a:defRPr sz="6205">
                <a:effectLst>
                  <a:outerShdw blurRad="21590" dist="20942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Nonoperative Management</a:t>
            </a:r>
          </a:p>
        </p:txBody>
      </p:sp>
      <p:pic>
        <p:nvPicPr>
          <p:cNvPr id="216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4958" y="8117767"/>
            <a:ext cx="3757142" cy="65793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In most cases a course of nonoperative management for at least 6weeks to 3 months is advisable…"/>
          <p:cNvSpPr txBox="1"/>
          <p:nvPr/>
        </p:nvSpPr>
        <p:spPr>
          <a:xfrm>
            <a:off x="636329" y="1907116"/>
            <a:ext cx="11732142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In most cases a course of nonoperative management for at least 6weeks to 3 months is advisable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-Physical Therapy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-Home Exercise Program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-Medication (NSAIDs)</a:t>
            </a:r>
          </a:p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t>-Epidural Injections</a:t>
            </a:r>
          </a:p>
        </p:txBody>
      </p:sp>
      <p:sp>
        <p:nvSpPr>
          <p:cNvPr id="218" name="Physical Therapists may be first line providers in many cases"/>
          <p:cNvSpPr txBox="1"/>
          <p:nvPr/>
        </p:nvSpPr>
        <p:spPr>
          <a:xfrm>
            <a:off x="636329" y="6106583"/>
            <a:ext cx="1173214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0">
                <a:solidFill>
                  <a:srgbClr val="FFFFFF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defRPr>
            </a:pPr>
            <a:r>
              <a:rPr>
                <a:solidFill>
                  <a:schemeClr val="accent3"/>
                </a:solidFill>
              </a:rPr>
              <a:t>Physical Therapists</a:t>
            </a:r>
            <a:r>
              <a:t> may be first line providers in many cases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osterolateral Fusion"/>
          <p:cNvSpPr txBox="1">
            <a:spLocks noGrp="1"/>
          </p:cNvSpPr>
          <p:nvPr>
            <p:ph type="title"/>
          </p:nvPr>
        </p:nvSpPr>
        <p:spPr>
          <a:xfrm>
            <a:off x="1841500" y="601133"/>
            <a:ext cx="9321800" cy="12319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81672">
              <a:defRPr sz="6205">
                <a:effectLst>
                  <a:outerShdw blurRad="21590" dist="20942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Nonoperative Management</a:t>
            </a:r>
          </a:p>
        </p:txBody>
      </p:sp>
      <p:pic>
        <p:nvPicPr>
          <p:cNvPr id="221" name="Coastal_2018_logo.png" descr="Coastal_2018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4958" y="8117767"/>
            <a:ext cx="3757142" cy="65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Cervical Radiculopathy Woods:Hilibrand.jpg" descr="Cervical Radiculopathy Woods:Hilibran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050" y="2622550"/>
            <a:ext cx="11188701" cy="450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roccan">
  <a:themeElements>
    <a:clrScheme name="Moroccan">
      <a:dk1>
        <a:srgbClr val="86837F"/>
      </a:dk1>
      <a:lt1>
        <a:srgbClr val="073E86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073E86"/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073E86"/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073E86"/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073E86"/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Custom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Helvetica Neue</vt:lpstr>
      <vt:lpstr>Hoefler Text</vt:lpstr>
      <vt:lpstr>Palatino</vt:lpstr>
      <vt:lpstr>Times</vt:lpstr>
      <vt:lpstr>Moroccan</vt:lpstr>
      <vt:lpstr>Cervical Radiculopathy: Clinical Signs and Treatment</vt:lpstr>
      <vt:lpstr>Disclosures</vt:lpstr>
      <vt:lpstr>PowerPoint Presentation</vt:lpstr>
      <vt:lpstr>Cervical Radiculopathy</vt:lpstr>
      <vt:lpstr>Cervical Radiculopathy</vt:lpstr>
      <vt:lpstr>Red Flags</vt:lpstr>
      <vt:lpstr>Radiculopathy v. Myelopathy</vt:lpstr>
      <vt:lpstr>Nonoperative Management</vt:lpstr>
      <vt:lpstr>Nonoperative Management</vt:lpstr>
      <vt:lpstr>Nonoperative Management</vt:lpstr>
      <vt:lpstr>Operative Indications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Postoperative Rehabilitation ACDF</vt:lpstr>
      <vt:lpstr>Postoperative Rehabilitation CDA and Foraminotomy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Radiculopathy: Clinical Signs and Treatment</dc:title>
  <dc:creator>April Mason</dc:creator>
  <cp:lastModifiedBy>April Mason</cp:lastModifiedBy>
  <cp:revision>2</cp:revision>
  <dcterms:modified xsi:type="dcterms:W3CDTF">2018-08-28T20:15:03Z</dcterms:modified>
</cp:coreProperties>
</file>