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85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7" r:id="rId29"/>
    <p:sldId id="284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5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6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1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2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2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768B-4596-4B27-B577-6FFEBA9DC1B4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163C-7798-4FDA-8983-E7A974856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12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 and the Role of PT/OT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7717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Derek Cuff, M.D.</a:t>
            </a:r>
          </a:p>
          <a:p>
            <a:r>
              <a:rPr lang="en-US" sz="2400" b="1" dirty="0"/>
              <a:t>Suncoast Orthopaedic Surgery and Sports Medicine</a:t>
            </a:r>
          </a:p>
          <a:p>
            <a:r>
              <a:rPr lang="en-US" sz="2400" b="1" dirty="0"/>
              <a:t>Gulfcoast Rehab Conference, Aug 17 2019</a:t>
            </a:r>
          </a:p>
          <a:p>
            <a:endParaRPr lang="en-US" sz="2400" b="1" dirty="0"/>
          </a:p>
        </p:txBody>
      </p:sp>
      <p:pic>
        <p:nvPicPr>
          <p:cNvPr id="1026" name="Picture 2" descr="C:\Users\Cuff\Desktop\Shoulder-d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4129776"/>
            <a:ext cx="3298956" cy="27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uff\Desktop\bike-c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31" y="4129776"/>
            <a:ext cx="3950369" cy="27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Labral may not heal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Can lead to recurrent instability-depends on age of initial dislocation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	-patient &lt; 20 yrs old 80-90%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  </a:t>
            </a:r>
            <a:r>
              <a:rPr lang="en-US" altLang="en-US" b="1" dirty="0"/>
              <a:t>-patients 20-30 yrs old 50-75%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  -</a:t>
            </a:r>
            <a:r>
              <a:rPr lang="en-US" altLang="en-US" b="1" dirty="0"/>
              <a:t>patients &gt;40 yrs old lower rates of repeat dislocations, higher rate of rotator cuff tear</a:t>
            </a:r>
          </a:p>
        </p:txBody>
      </p:sp>
    </p:spTree>
    <p:extLst>
      <p:ext uri="{BB962C8B-B14F-4D97-AF65-F5344CB8AC3E}">
        <p14:creationId xmlns:p14="http://schemas.microsoft.com/office/powerpoint/2010/main" val="251887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Treatment- some controversy</a:t>
            </a:r>
          </a:p>
          <a:p>
            <a:endParaRPr lang="en-US" b="1" dirty="0"/>
          </a:p>
          <a:p>
            <a:pPr lvl="1"/>
            <a:r>
              <a:rPr lang="en-US" b="1" dirty="0"/>
              <a:t>Non-op treatment has yielded success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Young contact athletes high risk of recurrence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 still believe in an attempt and non-op and PT</a:t>
            </a:r>
          </a:p>
        </p:txBody>
      </p:sp>
    </p:spTree>
    <p:extLst>
      <p:ext uri="{BB962C8B-B14F-4D97-AF65-F5344CB8AC3E}">
        <p14:creationId xmlns:p14="http://schemas.microsoft.com/office/powerpoint/2010/main" val="208418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Immobilization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Itoi et al, JBJS 2007</a:t>
            </a:r>
          </a:p>
          <a:p>
            <a:endParaRPr lang="en-US" b="1" dirty="0"/>
          </a:p>
          <a:p>
            <a:r>
              <a:rPr lang="en-US" b="1" dirty="0"/>
              <a:t>External rotation brace may put labrum in better position to heal</a:t>
            </a:r>
          </a:p>
          <a:p>
            <a:endParaRPr lang="en-US" b="1" dirty="0"/>
          </a:p>
          <a:p>
            <a:r>
              <a:rPr lang="en-US" b="1" dirty="0"/>
              <a:t>3 weeks of bracing</a:t>
            </a:r>
          </a:p>
        </p:txBody>
      </p:sp>
      <p:pic>
        <p:nvPicPr>
          <p:cNvPr id="7" name="Picture 5" descr="external_rotation_br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18" y="2590800"/>
            <a:ext cx="4515027" cy="24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b="1" dirty="0"/>
              <a:t>PT can play a big role</a:t>
            </a:r>
          </a:p>
          <a:p>
            <a:endParaRPr lang="en-US" b="1" dirty="0"/>
          </a:p>
          <a:p>
            <a:r>
              <a:rPr lang="en-US" b="1" dirty="0"/>
              <a:t>Dedicated cuff strengthening can help give stability to joint</a:t>
            </a:r>
          </a:p>
          <a:p>
            <a:endParaRPr lang="en-US" b="1" dirty="0"/>
          </a:p>
          <a:p>
            <a:r>
              <a:rPr lang="en-US" b="1" dirty="0"/>
              <a:t>Possible prevent recurrence</a:t>
            </a:r>
          </a:p>
        </p:txBody>
      </p:sp>
      <p:pic>
        <p:nvPicPr>
          <p:cNvPr id="3074" name="Picture 2" descr="C:\Users\Cuff\Desktop\bla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36" y="2133600"/>
            <a:ext cx="3896064" cy="30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4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Four weeks of formal outpatient PT</a:t>
            </a:r>
          </a:p>
          <a:p>
            <a:endParaRPr lang="en-US" b="1" dirty="0"/>
          </a:p>
          <a:p>
            <a:r>
              <a:rPr lang="en-US" b="1" dirty="0"/>
              <a:t>Maintenance program to try and maintain stability</a:t>
            </a:r>
          </a:p>
        </p:txBody>
      </p:sp>
      <p:pic>
        <p:nvPicPr>
          <p:cNvPr id="4098" name="Picture 2" descr="C:\Users\Cuff\Desktop\o_rotator_cuff_workout_rotator_cuff_exercises_for_injury_p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8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Have had many successful cases with non-op and good PT</a:t>
            </a:r>
          </a:p>
          <a:p>
            <a:endParaRPr lang="en-US" b="1" dirty="0"/>
          </a:p>
          <a:p>
            <a:r>
              <a:rPr lang="en-US" b="1" dirty="0"/>
              <a:t>Even in contact athletes</a:t>
            </a:r>
          </a:p>
          <a:p>
            <a:endParaRPr lang="en-US" b="1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dislocation = surgery</a:t>
            </a:r>
          </a:p>
        </p:txBody>
      </p:sp>
    </p:spTree>
    <p:extLst>
      <p:ext uri="{BB962C8B-B14F-4D97-AF65-F5344CB8AC3E}">
        <p14:creationId xmlns:p14="http://schemas.microsoft.com/office/powerpoint/2010/main" val="330478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16BE-9AE0-44C4-BECA-0FB9C30B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BAD3D-1C3F-4B55-9A85-219AA429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Significant controversy for contact athletes and young patients</a:t>
            </a:r>
          </a:p>
          <a:p>
            <a:endParaRPr lang="en-US" b="1" dirty="0"/>
          </a:p>
          <a:p>
            <a:r>
              <a:rPr lang="en-US" b="1" dirty="0"/>
              <a:t>Should we operate after 1</a:t>
            </a:r>
            <a:r>
              <a:rPr lang="en-US" b="1" baseline="30000" dirty="0"/>
              <a:t>st</a:t>
            </a:r>
            <a:r>
              <a:rPr lang="en-US" b="1" dirty="0"/>
              <a:t> dislocation???</a:t>
            </a:r>
          </a:p>
          <a:p>
            <a:endParaRPr lang="en-US" b="1" dirty="0"/>
          </a:p>
          <a:p>
            <a:r>
              <a:rPr lang="en-US" b="1" dirty="0"/>
              <a:t>Discussion with patient and family</a:t>
            </a:r>
          </a:p>
          <a:p>
            <a:endParaRPr lang="en-US" b="1" dirty="0"/>
          </a:p>
          <a:p>
            <a:r>
              <a:rPr lang="en-US" b="1" dirty="0"/>
              <a:t>Timing of surgery plays a role</a:t>
            </a:r>
          </a:p>
          <a:p>
            <a:endParaRPr lang="en-US" b="1" dirty="0"/>
          </a:p>
          <a:p>
            <a:r>
              <a:rPr lang="en-US" b="1" dirty="0"/>
              <a:t>Nationally, many have gone to surgery for 1</a:t>
            </a:r>
            <a:r>
              <a:rPr lang="en-US" b="1" baseline="30000" dirty="0"/>
              <a:t>st</a:t>
            </a:r>
            <a:r>
              <a:rPr lang="en-US" b="1" dirty="0"/>
              <a:t> time dislocation</a:t>
            </a:r>
          </a:p>
        </p:txBody>
      </p:sp>
    </p:spTree>
    <p:extLst>
      <p:ext uri="{BB962C8B-B14F-4D97-AF65-F5344CB8AC3E}">
        <p14:creationId xmlns:p14="http://schemas.microsoft.com/office/powerpoint/2010/main" val="16894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Goals of surgery</a:t>
            </a:r>
          </a:p>
          <a:p>
            <a:endParaRPr lang="en-US" b="1" dirty="0"/>
          </a:p>
          <a:p>
            <a:pPr lvl="1"/>
            <a:r>
              <a:rPr lang="en-US" b="1" dirty="0"/>
              <a:t>Repair labrum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Get it to heal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Restore stability and strength</a:t>
            </a:r>
          </a:p>
        </p:txBody>
      </p:sp>
    </p:spTree>
    <p:extLst>
      <p:ext uri="{BB962C8B-B14F-4D97-AF65-F5344CB8AC3E}">
        <p14:creationId xmlns:p14="http://schemas.microsoft.com/office/powerpoint/2010/main" val="302298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b="1" dirty="0"/>
              <a:t>Arthroscopic is most common approach in 2019</a:t>
            </a:r>
          </a:p>
          <a:p>
            <a:endParaRPr lang="en-US" b="1" dirty="0"/>
          </a:p>
          <a:p>
            <a:r>
              <a:rPr lang="en-US" b="1" dirty="0"/>
              <a:t>Anchor the labrum to the anterior glenoid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5" descr="bankart_repair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14" y="1828800"/>
            <a:ext cx="545918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7C8425-9BD2-4812-9CE8-D6133EB7A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24" r="21564"/>
          <a:stretch/>
        </p:blipFill>
        <p:spPr>
          <a:xfrm>
            <a:off x="2057400" y="1600200"/>
            <a:ext cx="536994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Discuss various types of instability</a:t>
            </a:r>
          </a:p>
          <a:p>
            <a:endParaRPr lang="en-US" b="1" dirty="0"/>
          </a:p>
          <a:p>
            <a:r>
              <a:rPr lang="en-US" b="1" dirty="0"/>
              <a:t>Discuss Pathology</a:t>
            </a:r>
          </a:p>
          <a:p>
            <a:endParaRPr lang="en-US" b="1" dirty="0"/>
          </a:p>
          <a:p>
            <a:r>
              <a:rPr lang="en-US" b="1" dirty="0"/>
              <a:t>Discuss PT role in non-op management</a:t>
            </a:r>
          </a:p>
          <a:p>
            <a:endParaRPr lang="en-US" b="1" dirty="0"/>
          </a:p>
          <a:p>
            <a:r>
              <a:rPr lang="en-US" b="1" dirty="0"/>
              <a:t>Discuss PT role in post-op management</a:t>
            </a:r>
          </a:p>
        </p:txBody>
      </p:sp>
    </p:spTree>
    <p:extLst>
      <p:ext uri="{BB962C8B-B14F-4D97-AF65-F5344CB8AC3E}">
        <p14:creationId xmlns:p14="http://schemas.microsoft.com/office/powerpoint/2010/main" val="1433412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Post-op</a:t>
            </a:r>
          </a:p>
          <a:p>
            <a:endParaRPr lang="en-US" b="1" dirty="0"/>
          </a:p>
          <a:p>
            <a:pPr lvl="1"/>
            <a:r>
              <a:rPr lang="en-US" b="1" dirty="0"/>
              <a:t>Shoulder immobilizer X 3 weeks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At 3 weeks PT/OT to restore ROM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Stiffness is a risk</a:t>
            </a:r>
          </a:p>
        </p:txBody>
      </p:sp>
    </p:spTree>
    <p:extLst>
      <p:ext uri="{BB962C8B-B14F-4D97-AF65-F5344CB8AC3E}">
        <p14:creationId xmlns:p14="http://schemas.microsoft.com/office/powerpoint/2010/main" val="142852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 op</a:t>
            </a:r>
          </a:p>
          <a:p>
            <a:endParaRPr lang="en-US" b="1" dirty="0"/>
          </a:p>
          <a:p>
            <a:pPr lvl="1"/>
            <a:r>
              <a:rPr lang="en-US" b="1" dirty="0"/>
              <a:t>Limit ER to 30 degrees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Hyper-abduction and ER to be avoided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Ligament takes about 3 months to heal</a:t>
            </a:r>
          </a:p>
        </p:txBody>
      </p:sp>
    </p:spTree>
    <p:extLst>
      <p:ext uri="{BB962C8B-B14F-4D97-AF65-F5344CB8AC3E}">
        <p14:creationId xmlns:p14="http://schemas.microsoft.com/office/powerpoint/2010/main" val="194346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 op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Start strengthening at 12 weeks</a:t>
            </a:r>
          </a:p>
          <a:p>
            <a:endParaRPr lang="en-US" b="1" dirty="0"/>
          </a:p>
          <a:p>
            <a:pPr lvl="1"/>
            <a:r>
              <a:rPr lang="en-US" b="1" dirty="0"/>
              <a:t>Clear for non-contact training</a:t>
            </a:r>
          </a:p>
          <a:p>
            <a:endParaRPr lang="en-US" b="1" dirty="0"/>
          </a:p>
          <a:p>
            <a:pPr lvl="1"/>
            <a:r>
              <a:rPr lang="en-US" b="1" dirty="0"/>
              <a:t>Contact sports at 6 months </a:t>
            </a:r>
          </a:p>
        </p:txBody>
      </p:sp>
    </p:spTree>
    <p:extLst>
      <p:ext uri="{BB962C8B-B14F-4D97-AF65-F5344CB8AC3E}">
        <p14:creationId xmlns:p14="http://schemas.microsoft.com/office/powerpoint/2010/main" val="299552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  <a:p>
            <a:endParaRPr lang="en-US" b="1" dirty="0"/>
          </a:p>
          <a:p>
            <a:pPr lvl="1"/>
            <a:r>
              <a:rPr lang="en-US" b="1" dirty="0"/>
              <a:t>5-15% recurrence rate after surgery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Higher for contact athletes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Slight loss of ER is common</a:t>
            </a:r>
          </a:p>
        </p:txBody>
      </p:sp>
      <p:pic>
        <p:nvPicPr>
          <p:cNvPr id="5122" name="Picture 2" descr="C:\Users\Cuff\Desktop\pierce_tackl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3641"/>
            <a:ext cx="4038600" cy="28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32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b="1" dirty="0"/>
              <a:t>Overall</a:t>
            </a:r>
          </a:p>
          <a:p>
            <a:endParaRPr lang="en-US" b="1" dirty="0"/>
          </a:p>
          <a:p>
            <a:pPr lvl="1"/>
            <a:r>
              <a:rPr lang="en-US" b="1" dirty="0"/>
              <a:t>Good outcomes even in high demand athletes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Success defined as no repeat dislocations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6146" name="Picture 2" descr="C:\Users\Cuff\Desktop\Dwyane_Wa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0116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9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if the soft tissue repair fails?</a:t>
            </a:r>
          </a:p>
          <a:p>
            <a:endParaRPr lang="en-US" b="1" dirty="0"/>
          </a:p>
          <a:p>
            <a:r>
              <a:rPr lang="en-US" b="1" dirty="0"/>
              <a:t>Must then move on to more complex bony procedures</a:t>
            </a:r>
          </a:p>
        </p:txBody>
      </p:sp>
    </p:spTree>
    <p:extLst>
      <p:ext uri="{BB962C8B-B14F-4D97-AF65-F5344CB8AC3E}">
        <p14:creationId xmlns:p14="http://schemas.microsoft.com/office/powerpoint/2010/main" val="328718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pic>
        <p:nvPicPr>
          <p:cNvPr id="1026" name="Picture 2" descr="C:\Users\Cuff\Desktop\shoulder-dislocation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216266" cy="3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8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F753E2-CEE3-4F07-986D-FAAA3027B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905000"/>
            <a:ext cx="3958915" cy="3661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98588-7702-44EB-8F5C-280247E0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05000"/>
            <a:ext cx="3000375" cy="36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4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19D5-8D1B-4F9F-B013-6AE8C77B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63B39-F8DF-4342-BAE0-A84200EF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Significantly altering anatomy with Latarjet</a:t>
            </a:r>
          </a:p>
          <a:p>
            <a:endParaRPr lang="en-US" b="1" dirty="0"/>
          </a:p>
          <a:p>
            <a:r>
              <a:rPr lang="en-US" b="1" dirty="0"/>
              <a:t>Remains a revision/bail out procedure for me</a:t>
            </a:r>
          </a:p>
          <a:p>
            <a:endParaRPr lang="en-US" b="1" dirty="0"/>
          </a:p>
          <a:p>
            <a:r>
              <a:rPr lang="en-US" b="1" dirty="0"/>
              <a:t>Learning curve=high complication rate</a:t>
            </a:r>
          </a:p>
          <a:p>
            <a:endParaRPr lang="en-US" b="1" dirty="0"/>
          </a:p>
          <a:p>
            <a:r>
              <a:rPr lang="en-US" b="1" dirty="0"/>
              <a:t>Highly controversial- This is the go to procedure in Europe</a:t>
            </a:r>
          </a:p>
          <a:p>
            <a:endParaRPr lang="en-US" b="1" dirty="0"/>
          </a:p>
          <a:p>
            <a:r>
              <a:rPr lang="en-US" b="1" dirty="0"/>
              <a:t>I think you will see more of this procedure in the next 10 years</a:t>
            </a:r>
          </a:p>
        </p:txBody>
      </p:sp>
    </p:spTree>
    <p:extLst>
      <p:ext uri="{BB962C8B-B14F-4D97-AF65-F5344CB8AC3E}">
        <p14:creationId xmlns:p14="http://schemas.microsoft.com/office/powerpoint/2010/main" val="194178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Rehab after Latarjet</a:t>
            </a:r>
          </a:p>
          <a:p>
            <a:endParaRPr lang="en-US" b="1" dirty="0"/>
          </a:p>
          <a:p>
            <a:pPr lvl="1"/>
            <a:r>
              <a:rPr lang="en-US" b="1" dirty="0"/>
              <a:t>Immobilizer and no shoulder PT for 4 weeks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PROM weeks 4-6, AAROM 6-8, AROM 8-10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Start strengthening week 10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Contact sports 4-6 months</a:t>
            </a:r>
          </a:p>
        </p:txBody>
      </p:sp>
    </p:spTree>
    <p:extLst>
      <p:ext uri="{BB962C8B-B14F-4D97-AF65-F5344CB8AC3E}">
        <p14:creationId xmlns:p14="http://schemas.microsoft.com/office/powerpoint/2010/main" val="242768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FFFF00"/>
                </a:solidFill>
              </a:rPr>
              <a:t>Normal Anatomy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Shoulder is a ball and socket type joint</a:t>
            </a:r>
          </a:p>
          <a:p>
            <a:endParaRPr lang="en-US" altLang="en-US" b="1" dirty="0"/>
          </a:p>
          <a:p>
            <a:r>
              <a:rPr lang="en-US" altLang="en-US" b="1" dirty="0"/>
              <a:t>Highly mobile joint</a:t>
            </a:r>
          </a:p>
          <a:p>
            <a:endParaRPr lang="en-US" altLang="en-US" b="1" dirty="0"/>
          </a:p>
          <a:p>
            <a:r>
              <a:rPr lang="en-US" altLang="en-US" b="1" dirty="0"/>
              <a:t>The labrum is a structure that attaches to the socket to help increase stability of the joint</a:t>
            </a:r>
          </a:p>
          <a:p>
            <a:endParaRPr lang="en-US" altLang="en-US" b="1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7" descr="scoi-shoulder-gleno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836744" cy="5084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1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Shoulder dislocations and instability a common problem</a:t>
            </a:r>
          </a:p>
          <a:p>
            <a:endParaRPr lang="en-US" b="1" dirty="0"/>
          </a:p>
          <a:p>
            <a:r>
              <a:rPr lang="en-US" b="1" dirty="0"/>
              <a:t>Non-op treatment and PT has a big role</a:t>
            </a:r>
          </a:p>
          <a:p>
            <a:endParaRPr lang="en-US" b="1" dirty="0"/>
          </a:p>
          <a:p>
            <a:r>
              <a:rPr lang="en-US" b="1" dirty="0"/>
              <a:t>Operative results are good and PT post op is crucial</a:t>
            </a:r>
          </a:p>
        </p:txBody>
      </p:sp>
    </p:spTree>
    <p:extLst>
      <p:ext uri="{BB962C8B-B14F-4D97-AF65-F5344CB8AC3E}">
        <p14:creationId xmlns:p14="http://schemas.microsoft.com/office/powerpoint/2010/main" val="349184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Thank You</a:t>
            </a:r>
          </a:p>
        </p:txBody>
      </p:sp>
      <p:pic>
        <p:nvPicPr>
          <p:cNvPr id="7170" name="Picture 2" descr="C:\Users\Cuff\Desktop\comm-down-town-ari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9577"/>
            <a:ext cx="8229600" cy="39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2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2800" dirty="0"/>
          </a:p>
          <a:p>
            <a:r>
              <a:rPr lang="en-US" altLang="en-US" sz="2800" b="1" dirty="0"/>
              <a:t>Most commonly dislocated joint in the body</a:t>
            </a:r>
          </a:p>
          <a:p>
            <a:pPr>
              <a:buFont typeface="Wingdings" pitchFamily="2" charset="2"/>
              <a:buNone/>
            </a:pPr>
            <a:endParaRPr lang="en-US" altLang="en-US" sz="2800" dirty="0"/>
          </a:p>
          <a:p>
            <a:r>
              <a:rPr lang="en-US" altLang="en-US" sz="2800" b="1" dirty="0"/>
              <a:t>Most common direction of dislocation is anterior </a:t>
            </a:r>
          </a:p>
        </p:txBody>
      </p:sp>
      <p:pic>
        <p:nvPicPr>
          <p:cNvPr id="14341" name="Picture 5" descr="shoulder_disloca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47244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4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7653" name="Picture 5" descr="bankart_lesi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467600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1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Traumatic anterior injury</a:t>
            </a:r>
          </a:p>
          <a:p>
            <a:endParaRPr lang="en-US" b="1" dirty="0"/>
          </a:p>
          <a:p>
            <a:r>
              <a:rPr lang="en-US" b="1" dirty="0"/>
              <a:t>Force applied with arm abducted and externally rotated</a:t>
            </a:r>
          </a:p>
          <a:p>
            <a:endParaRPr lang="en-US" b="1" dirty="0"/>
          </a:p>
          <a:p>
            <a:r>
              <a:rPr lang="en-US" b="1" dirty="0"/>
              <a:t>Labrum tears and shoulder dislocates</a:t>
            </a:r>
          </a:p>
        </p:txBody>
      </p:sp>
      <p:pic>
        <p:nvPicPr>
          <p:cNvPr id="2050" name="Picture 2" descr="C:\Users\Cuff\Desktop\_39493451_quinlan3002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4082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5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CB5E-E0BE-4BB3-AD07-D8DEC5BE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D372-3231-4FE1-9832-450592543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b="1" dirty="0"/>
              <a:t>Traumatic posterior injury</a:t>
            </a:r>
          </a:p>
          <a:p>
            <a:endParaRPr lang="en-US" b="1" dirty="0"/>
          </a:p>
          <a:p>
            <a:r>
              <a:rPr lang="en-US" b="1" dirty="0"/>
              <a:t>Force applied posteriorly to a flexed and adducted arm</a:t>
            </a:r>
          </a:p>
          <a:p>
            <a:endParaRPr lang="en-US" b="1" dirty="0"/>
          </a:p>
          <a:p>
            <a:r>
              <a:rPr lang="en-US" b="1" dirty="0"/>
              <a:t>*Also common mechanism is seizures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95E6B-ED97-43A0-8D6E-B7E41C6B8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799" y="2209800"/>
            <a:ext cx="3375787" cy="3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5365" name="Picture 5" descr="10357mcf6cf4dd-d50c-4144-b88f-9a922ddbf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9882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shoulder_mri_bankart_le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876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Shoulder Instability</a:t>
            </a:r>
          </a:p>
        </p:txBody>
      </p:sp>
      <p:pic>
        <p:nvPicPr>
          <p:cNvPr id="4" name="Picture 4" descr="p155_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52601"/>
            <a:ext cx="68072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0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555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Shoulder Instability and the Role of PT/OT</vt:lpstr>
      <vt:lpstr>Goals</vt:lpstr>
      <vt:lpstr>Normal Anatomy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Immobilization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Shoulder Instability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Instability and the Role of PT/OT</dc:title>
  <dc:creator>Cuff</dc:creator>
  <cp:lastModifiedBy>April Mason</cp:lastModifiedBy>
  <cp:revision>27</cp:revision>
  <dcterms:created xsi:type="dcterms:W3CDTF">2014-07-20T21:26:09Z</dcterms:created>
  <dcterms:modified xsi:type="dcterms:W3CDTF">2019-08-26T19:26:19Z</dcterms:modified>
</cp:coreProperties>
</file>