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378" r:id="rId2"/>
    <p:sldId id="259" r:id="rId3"/>
    <p:sldId id="352" r:id="rId4"/>
    <p:sldId id="367" r:id="rId5"/>
    <p:sldId id="257" r:id="rId6"/>
    <p:sldId id="398" r:id="rId7"/>
    <p:sldId id="399" r:id="rId8"/>
    <p:sldId id="269" r:id="rId9"/>
    <p:sldId id="396" r:id="rId10"/>
    <p:sldId id="277" r:id="rId11"/>
    <p:sldId id="275" r:id="rId12"/>
    <p:sldId id="280" r:id="rId13"/>
    <p:sldId id="397" r:id="rId14"/>
    <p:sldId id="276" r:id="rId15"/>
    <p:sldId id="284" r:id="rId16"/>
    <p:sldId id="273" r:id="rId17"/>
    <p:sldId id="368" r:id="rId18"/>
    <p:sldId id="268" r:id="rId19"/>
    <p:sldId id="370" r:id="rId20"/>
    <p:sldId id="353" r:id="rId21"/>
    <p:sldId id="380" r:id="rId22"/>
    <p:sldId id="301" r:id="rId23"/>
    <p:sldId id="412" r:id="rId24"/>
    <p:sldId id="291" r:id="rId25"/>
    <p:sldId id="372" r:id="rId26"/>
    <p:sldId id="389" r:id="rId27"/>
    <p:sldId id="373" r:id="rId28"/>
    <p:sldId id="390" r:id="rId29"/>
    <p:sldId id="400" r:id="rId30"/>
    <p:sldId id="374" r:id="rId31"/>
    <p:sldId id="405" r:id="rId32"/>
    <p:sldId id="406" r:id="rId33"/>
    <p:sldId id="407" r:id="rId34"/>
    <p:sldId id="408" r:id="rId35"/>
    <p:sldId id="410" r:id="rId36"/>
    <p:sldId id="411" r:id="rId37"/>
    <p:sldId id="409" r:id="rId38"/>
    <p:sldId id="371" r:id="rId39"/>
    <p:sldId id="356" r:id="rId40"/>
    <p:sldId id="340" r:id="rId41"/>
    <p:sldId id="358" r:id="rId42"/>
    <p:sldId id="369" r:id="rId43"/>
    <p:sldId id="376" r:id="rId44"/>
    <p:sldId id="346" r:id="rId45"/>
    <p:sldId id="413" r:id="rId46"/>
    <p:sldId id="377" r:id="rId47"/>
    <p:sldId id="414" r:id="rId48"/>
    <p:sldId id="357" r:id="rId49"/>
    <p:sldId id="347" r:id="rId50"/>
    <p:sldId id="361" r:id="rId51"/>
    <p:sldId id="302" r:id="rId52"/>
    <p:sldId id="349" r:id="rId53"/>
    <p:sldId id="362" r:id="rId54"/>
    <p:sldId id="365" r:id="rId55"/>
    <p:sldId id="366" r:id="rId56"/>
    <p:sldId id="36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5"/>
    <p:restoredTop sz="94643"/>
  </p:normalViewPr>
  <p:slideViewPr>
    <p:cSldViewPr snapToGrid="0" snapToObjects="1">
      <p:cViewPr varScale="1">
        <p:scale>
          <a:sx n="108" d="100"/>
          <a:sy n="108" d="100"/>
        </p:scale>
        <p:origin x="6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825058-1408-8641-B1A9-73AEAEB3ED55}" type="datetimeFigureOut">
              <a:rPr lang="en-US" smtClean="0"/>
              <a:t>8/26/2019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844E73-CA64-7949-8B54-6A3ADC64674A}" type="slidenum">
              <a:rPr lang="en-US" smtClean="0"/>
              <a:t>‹#›</a:t>
            </a:fld>
            <a:endParaRPr lang="en-US"/>
          </a:p>
        </p:txBody>
      </p:sp>
    </p:spTree>
    <p:extLst>
      <p:ext uri="{BB962C8B-B14F-4D97-AF65-F5344CB8AC3E}">
        <p14:creationId xmlns:p14="http://schemas.microsoft.com/office/powerpoint/2010/main" val="483140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BFEFF8C-9B28-D845-8F21-39F0E1E865D8}" type="slidenum">
              <a:rPr lang="en-US" sz="1200"/>
              <a:pPr/>
              <a:t>24</a:t>
            </a:fld>
            <a:endParaRPr lang="en-US" sz="1200"/>
          </a:p>
        </p:txBody>
      </p:sp>
      <p:sp>
        <p:nvSpPr>
          <p:cNvPr id="81922" name="Rectangle 2"/>
          <p:cNvSpPr>
            <a:spLocks noGrp="1" noRot="1" noChangeAspect="1" noChangeArrowheads="1" noTextEdit="1"/>
          </p:cNvSpPr>
          <p:nvPr>
            <p:ph type="sldImg"/>
          </p:nvPr>
        </p:nvSpPr>
        <p:spPr bwMode="auto">
          <a:xfrm>
            <a:off x="382588" y="685800"/>
            <a:ext cx="6096000" cy="34290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81923" name="Rectangle 3"/>
          <p:cNvSpPr>
            <a:spLocks noGrp="1" noChangeArrowheads="1"/>
          </p:cNvSpPr>
          <p:nvPr>
            <p:ph type="body" idx="1"/>
          </p:nvPr>
        </p:nvSpPr>
        <p:spPr bwMode="auto">
          <a:xfrm>
            <a:off x="685800" y="4341813"/>
            <a:ext cx="5486400" cy="411638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Lets understand the underlying disease stages that create the need for knee replacement procedures, if any of you read USA Today, you will note this week has a complete series on arthritis</a:t>
            </a:r>
          </a:p>
          <a:p>
            <a:endParaRPr lang="en-US">
              <a:latin typeface="Calibri" charset="0"/>
            </a:endParaRPr>
          </a:p>
          <a:p>
            <a:endParaRPr lang="en-US">
              <a:latin typeface="Calibri" charset="0"/>
            </a:endParaRPr>
          </a:p>
          <a:p>
            <a:endParaRPr lang="en-US">
              <a:latin typeface="Calibri" charset="0"/>
            </a:endParaRPr>
          </a:p>
          <a:p>
            <a:endParaRPr lang="en-US">
              <a:latin typeface="Calibri" charset="0"/>
            </a:endParaRPr>
          </a:p>
          <a:p>
            <a:r>
              <a:rPr lang="en-US">
                <a:latin typeface="Calibri" charset="0"/>
              </a:rPr>
              <a:t>There is a very sizable pool of patients who at some time will seek out a surgical solution for their advancing disease…</a:t>
            </a:r>
          </a:p>
          <a:p>
            <a:endParaRPr lang="en-US">
              <a:latin typeface="Calibri" charset="0"/>
            </a:endParaRPr>
          </a:p>
          <a:p>
            <a:r>
              <a:rPr lang="en-US">
                <a:latin typeface="Calibri" charset="0"/>
              </a:rPr>
              <a:t>According to the American Academy of Orthopedic Surgeons, one out of 14 people in the US have Osteoarthritis of the knee, or 50 Million Patients</a:t>
            </a:r>
          </a:p>
          <a:p>
            <a:endParaRPr lang="en-US">
              <a:latin typeface="Calibri" charset="0"/>
            </a:endParaRPr>
          </a:p>
          <a:p>
            <a:r>
              <a:rPr lang="en-US">
                <a:latin typeface="Calibri" charset="0"/>
              </a:rPr>
              <a:t>Lets look at the surgical interventions that are offered to this huge population of patients</a:t>
            </a:r>
          </a:p>
        </p:txBody>
      </p:sp>
    </p:spTree>
    <p:extLst>
      <p:ext uri="{BB962C8B-B14F-4D97-AF65-F5344CB8AC3E}">
        <p14:creationId xmlns:p14="http://schemas.microsoft.com/office/powerpoint/2010/main" val="1554967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noFill/>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9F1103CA-A9C6-3846-B4AA-7B89971D67E4}" type="slidenum">
              <a:rPr lang="en-US" sz="1200"/>
              <a:pPr/>
              <a:t>44</a:t>
            </a:fld>
            <a:endParaRPr lang="en-US" sz="1200"/>
          </a:p>
        </p:txBody>
      </p:sp>
      <p:sp>
        <p:nvSpPr>
          <p:cNvPr id="112025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fld id="{A66274C7-6886-8548-9ECB-9D5134B54466}" type="slidenum">
              <a:rPr lang="en-US" sz="1200">
                <a:latin typeface="Cambria" charset="0"/>
              </a:rPr>
              <a:pPr algn="r" eaLnBrk="1" hangingPunct="1"/>
              <a:t>44</a:t>
            </a:fld>
            <a:endParaRPr lang="en-US" sz="1200">
              <a:latin typeface="Cambria" charset="0"/>
            </a:endParaRPr>
          </a:p>
        </p:txBody>
      </p:sp>
      <p:sp>
        <p:nvSpPr>
          <p:cNvPr id="1120259" name="Rectangle 2"/>
          <p:cNvSpPr>
            <a:spLocks noGrp="1" noRot="1" noChangeAspect="1" noChangeArrowheads="1" noTextEdit="1"/>
          </p:cNvSpPr>
          <p:nvPr>
            <p:ph type="sldImg"/>
          </p:nvPr>
        </p:nvSpPr>
        <p:spPr>
          <a:ln/>
        </p:spPr>
      </p:sp>
      <p:sp>
        <p:nvSpPr>
          <p:cNvPr id="1120260" name="Rectangle 3"/>
          <p:cNvSpPr>
            <a:spLocks noGrp="1" noChangeArrowheads="1"/>
          </p:cNvSpPr>
          <p:nvPr>
            <p:ph type="body" idx="1"/>
          </p:nvPr>
        </p:nvSpPr>
        <p:spPr>
          <a:xfrm>
            <a:off x="685800" y="4343400"/>
            <a:ext cx="5486400" cy="4114800"/>
          </a:xfrm>
        </p:spPr>
        <p:txBody>
          <a:bodyPr/>
          <a:lstStyle/>
          <a:p>
            <a:pPr eaLnBrk="1" hangingPunct="1"/>
            <a:r>
              <a:rPr lang="en-US">
                <a:ea typeface="MS PGothic" charset="0"/>
              </a:rPr>
              <a:t>SCRIPT: Due to the anatomic and biomechanic variability that exists between patients, the software does not limit the surgeon to this range of combined anteversion but rather provides a guideline.  The center of rotation, the inclination, the size and the coverage are additional planning parameters that can be updated at this stage of intraoperative cup planning.</a:t>
            </a:r>
          </a:p>
          <a:p>
            <a:pPr eaLnBrk="1" hangingPunct="1"/>
            <a:endParaRPr lang="en-US">
              <a:ea typeface="MS PGothic" charset="0"/>
            </a:endParaRPr>
          </a:p>
          <a:p>
            <a:pPr eaLnBrk="1" hangingPunct="1"/>
            <a:r>
              <a:rPr lang="en-US">
                <a:ea typeface="MS PGothic" charset="0"/>
              </a:rPr>
              <a:t>Based on this 3D plan of the acetabulum and femur, complete visualization of the planned implant positions can be observed as well as a prediction of the resultant hip length and offset.</a:t>
            </a:r>
          </a:p>
          <a:p>
            <a:pPr eaLnBrk="1" hangingPunct="1"/>
            <a:endParaRPr lang="en-US">
              <a:ea typeface="MS PGothic" charset="0"/>
            </a:endParaRPr>
          </a:p>
        </p:txBody>
      </p:sp>
    </p:spTree>
    <p:extLst>
      <p:ext uri="{BB962C8B-B14F-4D97-AF65-F5344CB8AC3E}">
        <p14:creationId xmlns:p14="http://schemas.microsoft.com/office/powerpoint/2010/main" val="1098839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FB6C028-E7B5-D945-8C9F-420D91F08325}" type="slidenum">
              <a:rPr lang="en-US" sz="1200"/>
              <a:pPr/>
              <a:t>49</a:t>
            </a:fld>
            <a:endParaRPr lang="en-US" sz="1200"/>
          </a:p>
        </p:txBody>
      </p:sp>
      <p:sp>
        <p:nvSpPr>
          <p:cNvPr id="990210" name="Rectangle 2"/>
          <p:cNvSpPr>
            <a:spLocks noGrp="1" noRot="1" noChangeAspect="1" noChangeArrowheads="1" noTextEdit="1"/>
          </p:cNvSpPr>
          <p:nvPr>
            <p:ph type="sldImg"/>
          </p:nvPr>
        </p:nvSpPr>
        <p:spPr>
          <a:ln/>
        </p:spPr>
      </p:sp>
      <p:sp>
        <p:nvSpPr>
          <p:cNvPr id="990211" name="Rectangle 3"/>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2075177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noFill/>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1D5419BB-61A3-844D-8E54-BF7A742FE887}" type="slidenum">
              <a:rPr lang="en-US" sz="1200"/>
              <a:pPr/>
              <a:t>50</a:t>
            </a:fld>
            <a:endParaRPr lang="en-US" sz="1200"/>
          </a:p>
        </p:txBody>
      </p:sp>
      <p:sp>
        <p:nvSpPr>
          <p:cNvPr id="11161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fld id="{9C84E15C-A74F-A84E-B3E2-6429FE34C9F6}" type="slidenum">
              <a:rPr lang="en-US" sz="1200">
                <a:latin typeface="Cambria" charset="0"/>
              </a:rPr>
              <a:pPr algn="r" eaLnBrk="1" hangingPunct="1"/>
              <a:t>50</a:t>
            </a:fld>
            <a:endParaRPr lang="en-US" sz="1200">
              <a:latin typeface="Cambria" charset="0"/>
            </a:endParaRPr>
          </a:p>
        </p:txBody>
      </p:sp>
      <p:sp>
        <p:nvSpPr>
          <p:cNvPr id="1116163" name="Rectangle 2"/>
          <p:cNvSpPr>
            <a:spLocks noGrp="1" noRot="1" noChangeAspect="1" noChangeArrowheads="1" noTextEdit="1"/>
          </p:cNvSpPr>
          <p:nvPr>
            <p:ph type="sldImg"/>
          </p:nvPr>
        </p:nvSpPr>
        <p:spPr>
          <a:ln/>
        </p:spPr>
      </p:sp>
      <p:sp>
        <p:nvSpPr>
          <p:cNvPr id="1116164" name="Rectangle 3"/>
          <p:cNvSpPr>
            <a:spLocks noGrp="1" noChangeArrowheads="1"/>
          </p:cNvSpPr>
          <p:nvPr>
            <p:ph type="body" idx="1"/>
          </p:nvPr>
        </p:nvSpPr>
        <p:spPr>
          <a:xfrm>
            <a:off x="685800" y="4343400"/>
            <a:ext cx="5486400" cy="4114800"/>
          </a:xfrm>
        </p:spPr>
        <p:txBody>
          <a:bodyPr/>
          <a:lstStyle/>
          <a:p>
            <a:pPr lvl="2" eaLnBrk="1" hangingPunct="1"/>
            <a:r>
              <a:rPr lang="en-US">
                <a:solidFill>
                  <a:srgbClr val="333333"/>
                </a:solidFill>
                <a:ea typeface="MS PGothic" charset="0"/>
              </a:rPr>
              <a:t>The femur is prepared under navigation in a standard fashion.  The neck is resected, the femur is broached and the position and orientation of the final broach is measured.</a:t>
            </a:r>
          </a:p>
          <a:p>
            <a:pPr lvl="2" eaLnBrk="1" hangingPunct="1"/>
            <a:endParaRPr lang="en-US">
              <a:solidFill>
                <a:srgbClr val="333333"/>
              </a:solidFill>
              <a:ea typeface="MS PGothic" charset="0"/>
            </a:endParaRPr>
          </a:p>
          <a:p>
            <a:pPr lvl="2" eaLnBrk="1" hangingPunct="1"/>
            <a:r>
              <a:rPr lang="en-US">
                <a:solidFill>
                  <a:srgbClr val="333333"/>
                </a:solidFill>
                <a:ea typeface="MS PGothic" charset="0"/>
              </a:rPr>
              <a:t>------------</a:t>
            </a:r>
          </a:p>
          <a:p>
            <a:pPr lvl="2" eaLnBrk="1" hangingPunct="1"/>
            <a:r>
              <a:rPr lang="en-US">
                <a:solidFill>
                  <a:srgbClr val="333333"/>
                </a:solidFill>
                <a:ea typeface="MS PGothic" charset="0"/>
              </a:rPr>
              <a:t>The size and approximate position of the femoral stem is established through virtual templating.  Depending on the native and/or the planned center of rotation of the acetabulum (shown in pink and green respectivley), the optimal neck length of the femoral prosthesis can be selected from the available neck lengths in the implant system (shown in yellow).</a:t>
            </a:r>
          </a:p>
          <a:p>
            <a:pPr lvl="2" eaLnBrk="1" hangingPunct="1"/>
            <a:endParaRPr lang="en-US">
              <a:solidFill>
                <a:srgbClr val="333333"/>
              </a:solidFill>
              <a:ea typeface="MS PGothic" charset="0"/>
            </a:endParaRPr>
          </a:p>
          <a:p>
            <a:pPr eaLnBrk="1" hangingPunct="1"/>
            <a:endParaRPr lang="en-US">
              <a:ea typeface="MS PGothic" charset="0"/>
            </a:endParaRPr>
          </a:p>
        </p:txBody>
      </p:sp>
    </p:spTree>
    <p:extLst>
      <p:ext uri="{BB962C8B-B14F-4D97-AF65-F5344CB8AC3E}">
        <p14:creationId xmlns:p14="http://schemas.microsoft.com/office/powerpoint/2010/main" val="550061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noFill/>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0A19ECFF-857B-C14B-AA80-DDB505BE9F71}" type="slidenum">
              <a:rPr lang="en-US" sz="1200"/>
              <a:pPr/>
              <a:t>52</a:t>
            </a:fld>
            <a:endParaRPr lang="en-US" sz="1200"/>
          </a:p>
        </p:txBody>
      </p:sp>
      <p:sp>
        <p:nvSpPr>
          <p:cNvPr id="112435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fld id="{848C8D6E-7F5C-5E4A-B66E-D96AAE7EC191}" type="slidenum">
              <a:rPr lang="en-US" sz="1200">
                <a:latin typeface="Cambria" charset="0"/>
              </a:rPr>
              <a:pPr algn="r" eaLnBrk="1" hangingPunct="1"/>
              <a:t>52</a:t>
            </a:fld>
            <a:endParaRPr lang="en-US" sz="1200">
              <a:latin typeface="Cambria" charset="0"/>
            </a:endParaRPr>
          </a:p>
        </p:txBody>
      </p:sp>
      <p:sp>
        <p:nvSpPr>
          <p:cNvPr id="1124355" name="Rectangle 2"/>
          <p:cNvSpPr>
            <a:spLocks noGrp="1" noRot="1" noChangeAspect="1" noChangeArrowheads="1" noTextEdit="1"/>
          </p:cNvSpPr>
          <p:nvPr>
            <p:ph type="sldImg"/>
          </p:nvPr>
        </p:nvSpPr>
        <p:spPr>
          <a:ln/>
        </p:spPr>
      </p:sp>
      <p:sp>
        <p:nvSpPr>
          <p:cNvPr id="1124356" name="Rectangle 3"/>
          <p:cNvSpPr>
            <a:spLocks noGrp="1" noChangeArrowheads="1"/>
          </p:cNvSpPr>
          <p:nvPr>
            <p:ph type="body" idx="1"/>
          </p:nvPr>
        </p:nvSpPr>
        <p:spPr>
          <a:xfrm>
            <a:off x="685800" y="4343400"/>
            <a:ext cx="5486400" cy="4114800"/>
          </a:xfrm>
        </p:spPr>
        <p:txBody>
          <a:bodyPr/>
          <a:lstStyle/>
          <a:p>
            <a:pPr eaLnBrk="1" hangingPunct="1">
              <a:lnSpc>
                <a:spcPct val="80000"/>
              </a:lnSpc>
            </a:pPr>
            <a:r>
              <a:rPr lang="en-US" sz="800">
                <a:ea typeface="MS PGothic" charset="0"/>
              </a:rPr>
              <a:t>Robotic Guidance: During robotic reaming, the surgeon</a:t>
            </a:r>
            <a:r>
              <a:rPr lang="ja-JP" altLang="en-US" sz="800">
                <a:latin typeface="Arial" charset="0"/>
                <a:ea typeface="MS PGothic" charset="0"/>
              </a:rPr>
              <a:t>’</a:t>
            </a:r>
            <a:r>
              <a:rPr lang="en-US" altLang="ja-JP" sz="800">
                <a:ea typeface="MS PGothic" charset="0"/>
              </a:rPr>
              <a:t>s objective is to remove the green volume of bone which represents the planned bone resection.  </a:t>
            </a:r>
          </a:p>
          <a:p>
            <a:pPr eaLnBrk="1" hangingPunct="1">
              <a:lnSpc>
                <a:spcPct val="80000"/>
              </a:lnSpc>
            </a:pPr>
            <a:r>
              <a:rPr lang="en-US" sz="800">
                <a:ea typeface="MS PGothic" charset="0"/>
              </a:rPr>
              <a:t>Once the plan is met within half a millimeter, the bone appears white.</a:t>
            </a:r>
          </a:p>
          <a:p>
            <a:pPr eaLnBrk="1" hangingPunct="1">
              <a:lnSpc>
                <a:spcPct val="80000"/>
              </a:lnSpc>
            </a:pPr>
            <a:endParaRPr lang="en-US" sz="800">
              <a:ea typeface="MS PGothic" charset="0"/>
            </a:endParaRPr>
          </a:p>
          <a:p>
            <a:pPr eaLnBrk="1" hangingPunct="1">
              <a:lnSpc>
                <a:spcPct val="80000"/>
              </a:lnSpc>
            </a:pPr>
            <a:r>
              <a:rPr lang="en-US" sz="800">
                <a:ea typeface="MS PGothic" charset="0"/>
              </a:rPr>
              <a:t>If the surgeon tries to resect more than 0.5mm of bone outside of the plan, the region of bone turns red, a haptic reaction force is felt and is accompanied by an audible warning.</a:t>
            </a:r>
          </a:p>
          <a:p>
            <a:pPr eaLnBrk="1" hangingPunct="1">
              <a:lnSpc>
                <a:spcPct val="80000"/>
              </a:lnSpc>
            </a:pPr>
            <a:endParaRPr lang="en-US" sz="800">
              <a:ea typeface="MS PGothic" charset="0"/>
            </a:endParaRPr>
          </a:p>
          <a:p>
            <a:pPr eaLnBrk="1" hangingPunct="1">
              <a:lnSpc>
                <a:spcPct val="80000"/>
              </a:lnSpc>
            </a:pPr>
            <a:r>
              <a:rPr lang="en-US" sz="800">
                <a:ea typeface="MS PGothic" charset="0"/>
              </a:rPr>
              <a:t>Beyond 1mm, the reamer shuts off, preventing the surgeon from over reaming the bone.</a:t>
            </a:r>
          </a:p>
          <a:p>
            <a:pPr eaLnBrk="1" hangingPunct="1">
              <a:lnSpc>
                <a:spcPct val="80000"/>
              </a:lnSpc>
            </a:pPr>
            <a:endParaRPr lang="en-US" sz="800">
              <a:ea typeface="MS PGothic" charset="0"/>
            </a:endParaRPr>
          </a:p>
          <a:p>
            <a:pPr eaLnBrk="1" hangingPunct="1">
              <a:lnSpc>
                <a:spcPct val="80000"/>
              </a:lnSpc>
            </a:pPr>
            <a:r>
              <a:rPr lang="en-US" sz="800">
                <a:ea typeface="MS PGothic" charset="0"/>
              </a:rPr>
              <a:t>---------------</a:t>
            </a:r>
          </a:p>
          <a:p>
            <a:pPr eaLnBrk="1" hangingPunct="1">
              <a:lnSpc>
                <a:spcPct val="80000"/>
              </a:lnSpc>
            </a:pPr>
            <a:endParaRPr lang="en-US" sz="800">
              <a:ea typeface="MS PGothic" charset="0"/>
            </a:endParaRPr>
          </a:p>
          <a:p>
            <a:pPr eaLnBrk="1" hangingPunct="1">
              <a:lnSpc>
                <a:spcPct val="80000"/>
              </a:lnSpc>
            </a:pPr>
            <a:r>
              <a:rPr lang="en-US" sz="800">
                <a:ea typeface="MS PGothic" charset="0"/>
              </a:rPr>
              <a:t>Possibly mention single stage reaming</a:t>
            </a:r>
          </a:p>
          <a:p>
            <a:pPr eaLnBrk="1" hangingPunct="1">
              <a:lnSpc>
                <a:spcPct val="80000"/>
              </a:lnSpc>
            </a:pPr>
            <a:r>
              <a:rPr lang="en-US" sz="800">
                <a:ea typeface="MS PGothic" charset="0"/>
              </a:rPr>
              <a:t>Mention ability to ream freely</a:t>
            </a:r>
          </a:p>
          <a:p>
            <a:pPr eaLnBrk="1" hangingPunct="1">
              <a:lnSpc>
                <a:spcPct val="80000"/>
              </a:lnSpc>
            </a:pPr>
            <a:r>
              <a:rPr lang="en-US" sz="800">
                <a:ea typeface="MS PGothic" charset="0"/>
              </a:rPr>
              <a:t>1) The haptic cone is 10 degree</a:t>
            </a:r>
          </a:p>
          <a:p>
            <a:pPr eaLnBrk="1" hangingPunct="1">
              <a:lnSpc>
                <a:spcPct val="80000"/>
              </a:lnSpc>
            </a:pPr>
            <a:r>
              <a:rPr lang="en-US" sz="800">
                <a:ea typeface="MS PGothic" charset="0"/>
              </a:rPr>
              <a:t>2) Haptic stiffness is 15000 N/mm (15N/m)</a:t>
            </a:r>
          </a:p>
          <a:p>
            <a:pPr eaLnBrk="1" hangingPunct="1">
              <a:lnSpc>
                <a:spcPct val="80000"/>
              </a:lnSpc>
            </a:pPr>
            <a:r>
              <a:rPr lang="en-US" sz="800">
                <a:ea typeface="MS PGothic" charset="0"/>
              </a:rPr>
              <a:t>3) Burr shut off limit is 40N and beeping force is 30N</a:t>
            </a:r>
          </a:p>
          <a:p>
            <a:pPr eaLnBrk="1" hangingPunct="1">
              <a:lnSpc>
                <a:spcPct val="80000"/>
              </a:lnSpc>
            </a:pPr>
            <a:r>
              <a:rPr lang="en-US" sz="800">
                <a:ea typeface="MS PGothic" charset="0"/>
              </a:rPr>
              <a:t>4) The haptic is set to back up 1.0mm along the cup normal in the direction of out of cup</a:t>
            </a:r>
          </a:p>
          <a:p>
            <a:pPr eaLnBrk="1" hangingPunct="1">
              <a:lnSpc>
                <a:spcPct val="80000"/>
              </a:lnSpc>
            </a:pPr>
            <a:endParaRPr lang="en-US" sz="800">
              <a:ea typeface="MS PGothic" charset="0"/>
            </a:endParaRPr>
          </a:p>
          <a:p>
            <a:pPr eaLnBrk="1" hangingPunct="1">
              <a:lnSpc>
                <a:spcPct val="80000"/>
              </a:lnSpc>
            </a:pPr>
            <a:r>
              <a:rPr lang="en-US" sz="800">
                <a:ea typeface="MS PGothic" charset="0"/>
              </a:rPr>
              <a:t>For any of the displayed M/L, A/P and C/C values, if the tool tip compared to the planned cup center is:</a:t>
            </a:r>
          </a:p>
          <a:p>
            <a:pPr eaLnBrk="1" hangingPunct="1">
              <a:lnSpc>
                <a:spcPct val="80000"/>
              </a:lnSpc>
            </a:pPr>
            <a:r>
              <a:rPr lang="en-US" sz="800">
                <a:ea typeface="MS PGothic" charset="0"/>
              </a:rPr>
              <a:t>1) over the plan 1mm, the number turns to RED</a:t>
            </a:r>
          </a:p>
          <a:p>
            <a:pPr eaLnBrk="1" hangingPunct="1">
              <a:lnSpc>
                <a:spcPct val="80000"/>
              </a:lnSpc>
            </a:pPr>
            <a:r>
              <a:rPr lang="en-US" sz="800">
                <a:ea typeface="MS PGothic" charset="0"/>
              </a:rPr>
              <a:t>2) approaching the plan and far from the plan more than 0.5mm, the number is in WHITE</a:t>
            </a:r>
          </a:p>
          <a:p>
            <a:pPr eaLnBrk="1" hangingPunct="1">
              <a:lnSpc>
                <a:spcPct val="80000"/>
              </a:lnSpc>
            </a:pPr>
            <a:r>
              <a:rPr lang="en-US" sz="800">
                <a:ea typeface="MS PGothic" charset="0"/>
              </a:rPr>
              <a:t>3) otherwise, the number is in GREEN </a:t>
            </a:r>
          </a:p>
          <a:p>
            <a:pPr eaLnBrk="1" hangingPunct="1">
              <a:lnSpc>
                <a:spcPct val="80000"/>
              </a:lnSpc>
            </a:pPr>
            <a:r>
              <a:rPr lang="en-US" sz="800">
                <a:ea typeface="MS PGothic" charset="0"/>
              </a:rPr>
              <a:t>For inclination and version numbers:</a:t>
            </a:r>
          </a:p>
          <a:p>
            <a:pPr eaLnBrk="1" hangingPunct="1">
              <a:lnSpc>
                <a:spcPct val="80000"/>
              </a:lnSpc>
            </a:pPr>
            <a:r>
              <a:rPr lang="en-US" sz="800">
                <a:ea typeface="MS PGothic" charset="0"/>
              </a:rPr>
              <a:t>if the inclination and version of the tool axis compared to the planned inclination and version are:</a:t>
            </a:r>
          </a:p>
          <a:p>
            <a:pPr eaLnBrk="1" hangingPunct="1">
              <a:lnSpc>
                <a:spcPct val="80000"/>
              </a:lnSpc>
            </a:pPr>
            <a:r>
              <a:rPr lang="en-US" sz="800">
                <a:ea typeface="MS PGothic" charset="0"/>
              </a:rPr>
              <a:t>1) less than 10 degree, the number is in GREEN</a:t>
            </a:r>
          </a:p>
          <a:p>
            <a:pPr eaLnBrk="1" hangingPunct="1">
              <a:lnSpc>
                <a:spcPct val="80000"/>
              </a:lnSpc>
            </a:pPr>
            <a:r>
              <a:rPr lang="en-US" sz="800">
                <a:ea typeface="MS PGothic" charset="0"/>
              </a:rPr>
              <a:t>2) otherwise, in WHITE</a:t>
            </a:r>
          </a:p>
          <a:p>
            <a:pPr eaLnBrk="1" hangingPunct="1">
              <a:lnSpc>
                <a:spcPct val="80000"/>
              </a:lnSpc>
            </a:pPr>
            <a:r>
              <a:rPr lang="en-US" sz="800">
                <a:ea typeface="MS PGothic" charset="0"/>
              </a:rPr>
              <a:t>For the visualization:</a:t>
            </a:r>
          </a:p>
          <a:p>
            <a:pPr eaLnBrk="1" hangingPunct="1">
              <a:lnSpc>
                <a:spcPct val="80000"/>
              </a:lnSpc>
            </a:pPr>
            <a:r>
              <a:rPr lang="en-US" sz="800">
                <a:ea typeface="MS PGothic" charset="0"/>
              </a:rPr>
              <a:t>1) For non reamed bone is in GREEN</a:t>
            </a:r>
          </a:p>
          <a:p>
            <a:pPr eaLnBrk="1" hangingPunct="1">
              <a:lnSpc>
                <a:spcPct val="80000"/>
              </a:lnSpc>
            </a:pPr>
            <a:r>
              <a:rPr lang="en-US" sz="800">
                <a:ea typeface="MS PGothic" charset="0"/>
              </a:rPr>
              <a:t>2) If reaming is right on the plan, in WHITE</a:t>
            </a:r>
          </a:p>
          <a:p>
            <a:pPr eaLnBrk="1" hangingPunct="1">
              <a:lnSpc>
                <a:spcPct val="80000"/>
              </a:lnSpc>
            </a:pPr>
            <a:r>
              <a:rPr lang="en-US" sz="800">
                <a:ea typeface="MS PGothic" charset="0"/>
              </a:rPr>
              <a:t>3) If over-cut 1mm, in RED</a:t>
            </a:r>
          </a:p>
        </p:txBody>
      </p:sp>
    </p:spTree>
    <p:extLst>
      <p:ext uri="{BB962C8B-B14F-4D97-AF65-F5344CB8AC3E}">
        <p14:creationId xmlns:p14="http://schemas.microsoft.com/office/powerpoint/2010/main" val="106812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noFill/>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12B1D0F-2C56-234D-8AD5-E117CD6D5550}" type="slidenum">
              <a:rPr lang="en-US" sz="1200"/>
              <a:pPr/>
              <a:t>53</a:t>
            </a:fld>
            <a:endParaRPr lang="en-US" sz="1200"/>
          </a:p>
        </p:txBody>
      </p:sp>
      <p:sp>
        <p:nvSpPr>
          <p:cNvPr id="113049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fld id="{970A81A9-B3B9-ED49-AAB8-87B42BCFD250}" type="slidenum">
              <a:rPr lang="en-US" sz="1200">
                <a:latin typeface="Cambria" charset="0"/>
              </a:rPr>
              <a:pPr algn="r" eaLnBrk="1" hangingPunct="1"/>
              <a:t>53</a:t>
            </a:fld>
            <a:endParaRPr lang="en-US" sz="1200">
              <a:latin typeface="Cambria" charset="0"/>
            </a:endParaRPr>
          </a:p>
        </p:txBody>
      </p:sp>
      <p:sp>
        <p:nvSpPr>
          <p:cNvPr id="5120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eaLnBrk="1" hangingPunct="1"/>
            <a:fld id="{463121CA-43EA-5746-8CAE-F6BA92A40D62}" type="slidenum">
              <a:rPr lang="en-US" sz="1200">
                <a:latin typeface="Cambria" charset="0"/>
              </a:rPr>
              <a:pPr algn="r" eaLnBrk="1" hangingPunct="1"/>
              <a:t>53</a:t>
            </a:fld>
            <a:endParaRPr lang="en-US" sz="1200">
              <a:latin typeface="Cambria" charset="0"/>
            </a:endParaRPr>
          </a:p>
        </p:txBody>
      </p:sp>
      <p:sp>
        <p:nvSpPr>
          <p:cNvPr id="1130500" name="Rectangle 2"/>
          <p:cNvSpPr>
            <a:spLocks noGrp="1" noRot="1" noChangeAspect="1" noChangeArrowheads="1" noTextEdit="1"/>
          </p:cNvSpPr>
          <p:nvPr>
            <p:ph type="sldImg"/>
          </p:nvPr>
        </p:nvSpPr>
        <p:spPr>
          <a:ln/>
        </p:spPr>
      </p:sp>
      <p:sp>
        <p:nvSpPr>
          <p:cNvPr id="1130501" name="Rectangle 3"/>
          <p:cNvSpPr>
            <a:spLocks noGrp="1" noChangeArrowheads="1"/>
          </p:cNvSpPr>
          <p:nvPr>
            <p:ph type="body" idx="1"/>
          </p:nvPr>
        </p:nvSpPr>
        <p:spPr>
          <a:xfrm>
            <a:off x="685800" y="4343400"/>
            <a:ext cx="5486400" cy="4114800"/>
          </a:xfrm>
        </p:spPr>
        <p:txBody>
          <a:bodyPr/>
          <a:lstStyle/>
          <a:p>
            <a:pPr eaLnBrk="1" hangingPunct="1"/>
            <a:r>
              <a:rPr lang="en-US">
                <a:ea typeface="MS PGothic" charset="0"/>
              </a:rPr>
              <a:t>Results: Robotic guidance resulted in placement of the acetabular cup within ±3° of anteversion and inclination in 100% of the cases, compared to only 16% of the manual cases.</a:t>
            </a:r>
          </a:p>
          <a:p>
            <a:pPr eaLnBrk="1" hangingPunct="1"/>
            <a:endParaRPr lang="en-US">
              <a:ea typeface="MS PGothic" charset="0"/>
            </a:endParaRPr>
          </a:p>
          <a:p>
            <a:pPr eaLnBrk="1" hangingPunct="1"/>
            <a:r>
              <a:rPr lang="en-US">
                <a:ea typeface="MS PGothic" charset="0"/>
              </a:rPr>
              <a:t>The average absolute errors with the robot were approximately 1.5°. </a:t>
            </a:r>
          </a:p>
          <a:p>
            <a:pPr eaLnBrk="1" hangingPunct="1"/>
            <a:endParaRPr lang="en-US">
              <a:ea typeface="MS PGothic" charset="0"/>
            </a:endParaRPr>
          </a:p>
          <a:p>
            <a:pPr eaLnBrk="1" hangingPunct="1"/>
            <a:r>
              <a:rPr lang="en-US">
                <a:ea typeface="MS PGothic" charset="0"/>
              </a:rPr>
              <a:t>The error ratio comparing manual instrumentation was, on average, 4.8 times higher in anteversion and 4.2 times higher in inclination compared to robotic preparation.</a:t>
            </a:r>
          </a:p>
        </p:txBody>
      </p:sp>
    </p:spTree>
    <p:extLst>
      <p:ext uri="{BB962C8B-B14F-4D97-AF65-F5344CB8AC3E}">
        <p14:creationId xmlns:p14="http://schemas.microsoft.com/office/powerpoint/2010/main" val="2124942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CFC325-51AA-A143-A423-CA416A44ADD4}"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3C07C-23B5-594C-A679-0F411687841E}" type="slidenum">
              <a:rPr lang="en-US" smtClean="0"/>
              <a:t>‹#›</a:t>
            </a:fld>
            <a:endParaRPr lang="en-US"/>
          </a:p>
        </p:txBody>
      </p:sp>
    </p:spTree>
    <p:extLst>
      <p:ext uri="{BB962C8B-B14F-4D97-AF65-F5344CB8AC3E}">
        <p14:creationId xmlns:p14="http://schemas.microsoft.com/office/powerpoint/2010/main" val="1763988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CFC325-51AA-A143-A423-CA416A44ADD4}"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3C07C-23B5-594C-A679-0F411687841E}" type="slidenum">
              <a:rPr lang="en-US" smtClean="0"/>
              <a:t>‹#›</a:t>
            </a:fld>
            <a:endParaRPr lang="en-US"/>
          </a:p>
        </p:txBody>
      </p:sp>
    </p:spTree>
    <p:extLst>
      <p:ext uri="{BB962C8B-B14F-4D97-AF65-F5344CB8AC3E}">
        <p14:creationId xmlns:p14="http://schemas.microsoft.com/office/powerpoint/2010/main" val="114748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CFC325-51AA-A143-A423-CA416A44ADD4}"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3C07C-23B5-594C-A679-0F411687841E}" type="slidenum">
              <a:rPr lang="en-US" smtClean="0"/>
              <a:t>‹#›</a:t>
            </a:fld>
            <a:endParaRPr lang="en-US"/>
          </a:p>
        </p:txBody>
      </p:sp>
    </p:spTree>
    <p:extLst>
      <p:ext uri="{BB962C8B-B14F-4D97-AF65-F5344CB8AC3E}">
        <p14:creationId xmlns:p14="http://schemas.microsoft.com/office/powerpoint/2010/main" val="135220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CFC325-51AA-A143-A423-CA416A44ADD4}"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3C07C-23B5-594C-A679-0F411687841E}" type="slidenum">
              <a:rPr lang="en-US" smtClean="0"/>
              <a:t>‹#›</a:t>
            </a:fld>
            <a:endParaRPr lang="en-US"/>
          </a:p>
        </p:txBody>
      </p:sp>
    </p:spTree>
    <p:extLst>
      <p:ext uri="{BB962C8B-B14F-4D97-AF65-F5344CB8AC3E}">
        <p14:creationId xmlns:p14="http://schemas.microsoft.com/office/powerpoint/2010/main" val="1346165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CFC325-51AA-A143-A423-CA416A44ADD4}" type="datetimeFigureOut">
              <a:rPr lang="en-US" smtClean="0"/>
              <a:t>8/26/2019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3C07C-23B5-594C-A679-0F411687841E}" type="slidenum">
              <a:rPr lang="en-US" smtClean="0"/>
              <a:t>‹#›</a:t>
            </a:fld>
            <a:endParaRPr lang="en-US"/>
          </a:p>
        </p:txBody>
      </p:sp>
    </p:spTree>
    <p:extLst>
      <p:ext uri="{BB962C8B-B14F-4D97-AF65-F5344CB8AC3E}">
        <p14:creationId xmlns:p14="http://schemas.microsoft.com/office/powerpoint/2010/main" val="1271656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CFC325-51AA-A143-A423-CA416A44ADD4}" type="datetimeFigureOut">
              <a:rPr lang="en-US" smtClean="0"/>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3C07C-23B5-594C-A679-0F411687841E}" type="slidenum">
              <a:rPr lang="en-US" smtClean="0"/>
              <a:t>‹#›</a:t>
            </a:fld>
            <a:endParaRPr lang="en-US"/>
          </a:p>
        </p:txBody>
      </p:sp>
    </p:spTree>
    <p:extLst>
      <p:ext uri="{BB962C8B-B14F-4D97-AF65-F5344CB8AC3E}">
        <p14:creationId xmlns:p14="http://schemas.microsoft.com/office/powerpoint/2010/main" val="97891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CFC325-51AA-A143-A423-CA416A44ADD4}" type="datetimeFigureOut">
              <a:rPr lang="en-US" smtClean="0"/>
              <a:t>8/26/2019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03C07C-23B5-594C-A679-0F411687841E}" type="slidenum">
              <a:rPr lang="en-US" smtClean="0"/>
              <a:t>‹#›</a:t>
            </a:fld>
            <a:endParaRPr lang="en-US"/>
          </a:p>
        </p:txBody>
      </p:sp>
    </p:spTree>
    <p:extLst>
      <p:ext uri="{BB962C8B-B14F-4D97-AF65-F5344CB8AC3E}">
        <p14:creationId xmlns:p14="http://schemas.microsoft.com/office/powerpoint/2010/main" val="815984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CFC325-51AA-A143-A423-CA416A44ADD4}" type="datetimeFigureOut">
              <a:rPr lang="en-US" smtClean="0"/>
              <a:t>8/26/2019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03C07C-23B5-594C-A679-0F411687841E}" type="slidenum">
              <a:rPr lang="en-US" smtClean="0"/>
              <a:t>‹#›</a:t>
            </a:fld>
            <a:endParaRPr lang="en-US"/>
          </a:p>
        </p:txBody>
      </p:sp>
    </p:spTree>
    <p:extLst>
      <p:ext uri="{BB962C8B-B14F-4D97-AF65-F5344CB8AC3E}">
        <p14:creationId xmlns:p14="http://schemas.microsoft.com/office/powerpoint/2010/main" val="424367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CFC325-51AA-A143-A423-CA416A44ADD4}" type="datetimeFigureOut">
              <a:rPr lang="en-US" smtClean="0"/>
              <a:t>8/26/2019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03C07C-23B5-594C-A679-0F411687841E}" type="slidenum">
              <a:rPr lang="en-US" smtClean="0"/>
              <a:t>‹#›</a:t>
            </a:fld>
            <a:endParaRPr lang="en-US"/>
          </a:p>
        </p:txBody>
      </p:sp>
    </p:spTree>
    <p:extLst>
      <p:ext uri="{BB962C8B-B14F-4D97-AF65-F5344CB8AC3E}">
        <p14:creationId xmlns:p14="http://schemas.microsoft.com/office/powerpoint/2010/main" val="546221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CFC325-51AA-A143-A423-CA416A44ADD4}" type="datetimeFigureOut">
              <a:rPr lang="en-US" smtClean="0"/>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3C07C-23B5-594C-A679-0F411687841E}" type="slidenum">
              <a:rPr lang="en-US" smtClean="0"/>
              <a:t>‹#›</a:t>
            </a:fld>
            <a:endParaRPr lang="en-US"/>
          </a:p>
        </p:txBody>
      </p:sp>
    </p:spTree>
    <p:extLst>
      <p:ext uri="{BB962C8B-B14F-4D97-AF65-F5344CB8AC3E}">
        <p14:creationId xmlns:p14="http://schemas.microsoft.com/office/powerpoint/2010/main" val="1992315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CFC325-51AA-A143-A423-CA416A44ADD4}" type="datetimeFigureOut">
              <a:rPr lang="en-US" smtClean="0"/>
              <a:t>8/26/2019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3C07C-23B5-594C-A679-0F411687841E}" type="slidenum">
              <a:rPr lang="en-US" smtClean="0"/>
              <a:t>‹#›</a:t>
            </a:fld>
            <a:endParaRPr lang="en-US"/>
          </a:p>
        </p:txBody>
      </p:sp>
    </p:spTree>
    <p:extLst>
      <p:ext uri="{BB962C8B-B14F-4D97-AF65-F5344CB8AC3E}">
        <p14:creationId xmlns:p14="http://schemas.microsoft.com/office/powerpoint/2010/main" val="127939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CFC325-51AA-A143-A423-CA416A44ADD4}" type="datetimeFigureOut">
              <a:rPr lang="en-US" smtClean="0"/>
              <a:t>8/26/2019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3C07C-23B5-594C-A679-0F411687841E}" type="slidenum">
              <a:rPr lang="en-US" smtClean="0"/>
              <a:t>‹#›</a:t>
            </a:fld>
            <a:endParaRPr lang="en-US"/>
          </a:p>
        </p:txBody>
      </p:sp>
    </p:spTree>
    <p:extLst>
      <p:ext uri="{BB962C8B-B14F-4D97-AF65-F5344CB8AC3E}">
        <p14:creationId xmlns:p14="http://schemas.microsoft.com/office/powerpoint/2010/main" val="610732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 Id="rId5" Type="http://schemas.openxmlformats.org/officeDocument/2006/relationships/image" Target="../media/image2.tiff"/><Relationship Id="rId4" Type="http://schemas.openxmlformats.org/officeDocument/2006/relationships/image" Target="../media/image18.tiff"/></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2.tiff"/></Relationships>
</file>

<file path=ppt/slides/_rels/slide1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 Id="rId6" Type="http://schemas.openxmlformats.org/officeDocument/2006/relationships/image" Target="../media/image34.tiff"/><Relationship Id="rId5" Type="http://schemas.openxmlformats.org/officeDocument/2006/relationships/image" Target="../media/image33.tiff"/><Relationship Id="rId4" Type="http://schemas.openxmlformats.org/officeDocument/2006/relationships/image" Target="../media/image32.tiff"/></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37.tiff"/></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2.tif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tiff"/><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2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5.tiff"/><Relationship Id="rId1" Type="http://schemas.openxmlformats.org/officeDocument/2006/relationships/slideLayout" Target="../slideLayouts/slideLayout7.xml"/><Relationship Id="rId5" Type="http://schemas.openxmlformats.org/officeDocument/2006/relationships/image" Target="../media/image47.tiff"/><Relationship Id="rId4" Type="http://schemas.openxmlformats.org/officeDocument/2006/relationships/image" Target="../media/image46.tiff"/></Relationships>
</file>

<file path=ppt/slides/_rels/slide28.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2.tiff"/><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2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9.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0.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2.tiff"/></Relationships>
</file>

<file path=ppt/slides/_rels/slide3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6.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7.xml"/><Relationship Id="rId5" Type="http://schemas.openxmlformats.org/officeDocument/2006/relationships/image" Target="../media/image60.tiff"/><Relationship Id="rId4" Type="http://schemas.openxmlformats.org/officeDocument/2006/relationships/image" Target="../media/image59.tiff"/></Relationships>
</file>

<file path=ppt/slides/_rels/slide37.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7.xml"/><Relationship Id="rId4" Type="http://schemas.openxmlformats.org/officeDocument/2006/relationships/image" Target="../media/image63.tiff"/></Relationships>
</file>

<file path=ppt/slides/_rels/slide3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tiff"/><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41.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tiff"/><Relationship Id="rId1" Type="http://schemas.openxmlformats.org/officeDocument/2006/relationships/slideLayout" Target="../slideLayouts/slideLayout2.xml"/><Relationship Id="rId5" Type="http://schemas.openxmlformats.org/officeDocument/2006/relationships/image" Target="../media/image2.tiff"/><Relationship Id="rId4" Type="http://schemas.openxmlformats.org/officeDocument/2006/relationships/image" Target="../media/image69.tiff"/></Relationships>
</file>

<file path=ppt/slides/_rels/slide42.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tiff"/><Relationship Id="rId1" Type="http://schemas.openxmlformats.org/officeDocument/2006/relationships/slideLayout" Target="../slideLayouts/slideLayout2.xml"/><Relationship Id="rId4" Type="http://schemas.openxmlformats.org/officeDocument/2006/relationships/image" Target="../media/image72.tiff"/></Relationships>
</file>

<file path=ppt/slides/_rels/slide43.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64.png"/><Relationship Id="rId1" Type="http://schemas.openxmlformats.org/officeDocument/2006/relationships/slideLayout" Target="../slideLayouts/slideLayout6.xml"/><Relationship Id="rId4" Type="http://schemas.openxmlformats.org/officeDocument/2006/relationships/image" Target="../media/image74.tiff"/></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tiff"/><Relationship Id="rId4"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tiff"/><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46.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tiff"/><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4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81.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tiff"/><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tiff"/><Relationship Id="rId4" Type="http://schemas.openxmlformats.org/officeDocument/2006/relationships/image" Target="../media/image86.jpeg"/></Relationships>
</file>

<file path=ppt/slides/_rels/slide5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87.tif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5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9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6.xml"/><Relationship Id="rId5" Type="http://schemas.openxmlformats.org/officeDocument/2006/relationships/image" Target="../media/image14.tiff"/><Relationship Id="rId4"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8" y="193676"/>
            <a:ext cx="11381868" cy="949325"/>
          </a:xfrm>
        </p:spPr>
        <p:txBody>
          <a:bodyPr>
            <a:normAutofit/>
          </a:bodyPr>
          <a:lstStyle/>
          <a:p>
            <a:pPr algn="ctr"/>
            <a:r>
              <a:rPr lang="en-US" sz="4000" dirty="0"/>
              <a:t>Robotics &amp; Hip/Knee Replacements</a:t>
            </a:r>
          </a:p>
        </p:txBody>
      </p:sp>
      <p:sp>
        <p:nvSpPr>
          <p:cNvPr id="5" name="Subtitle 4"/>
          <p:cNvSpPr>
            <a:spLocks noGrp="1"/>
          </p:cNvSpPr>
          <p:nvPr>
            <p:ph type="subTitle" idx="1"/>
          </p:nvPr>
        </p:nvSpPr>
        <p:spPr>
          <a:xfrm>
            <a:off x="1637794" y="1543050"/>
            <a:ext cx="9144000" cy="1655762"/>
          </a:xfrm>
        </p:spPr>
        <p:txBody>
          <a:bodyPr/>
          <a:lstStyle/>
          <a:p>
            <a:r>
              <a:rPr lang="en-US" dirty="0"/>
              <a:t>Jeff Silverstein, MD, FAAOS</a:t>
            </a:r>
          </a:p>
          <a:p>
            <a:r>
              <a:rPr lang="en-US" dirty="0"/>
              <a:t>Orthopedic Surgeon</a:t>
            </a:r>
          </a:p>
          <a:p>
            <a:r>
              <a:rPr lang="en-US" dirty="0"/>
              <a:t>360 Orthopedics</a:t>
            </a:r>
          </a:p>
        </p:txBody>
      </p:sp>
      <p:pic>
        <p:nvPicPr>
          <p:cNvPr id="6" name="Picture 5"/>
          <p:cNvPicPr>
            <a:picLocks noChangeAspect="1"/>
          </p:cNvPicPr>
          <p:nvPr/>
        </p:nvPicPr>
        <p:blipFill>
          <a:blip r:embed="rId2"/>
          <a:stretch>
            <a:fillRect/>
          </a:stretch>
        </p:blipFill>
        <p:spPr>
          <a:xfrm>
            <a:off x="4576697" y="3198812"/>
            <a:ext cx="3659188" cy="3659188"/>
          </a:xfrm>
          <a:prstGeom prst="rect">
            <a:avLst/>
          </a:prstGeom>
        </p:spPr>
      </p:pic>
      <p:pic>
        <p:nvPicPr>
          <p:cNvPr id="9" name="Picture 8"/>
          <p:cNvPicPr>
            <a:picLocks noChangeAspect="1"/>
          </p:cNvPicPr>
          <p:nvPr/>
        </p:nvPicPr>
        <p:blipFill>
          <a:blip r:embed="rId3"/>
          <a:stretch>
            <a:fillRect/>
          </a:stretch>
        </p:blipFill>
        <p:spPr>
          <a:xfrm>
            <a:off x="11015663" y="14287"/>
            <a:ext cx="1176337" cy="1176337"/>
          </a:xfrm>
          <a:prstGeom prst="rect">
            <a:avLst/>
          </a:prstGeom>
        </p:spPr>
      </p:pic>
    </p:spTree>
    <p:extLst>
      <p:ext uri="{BB962C8B-B14F-4D97-AF65-F5344CB8AC3E}">
        <p14:creationId xmlns:p14="http://schemas.microsoft.com/office/powerpoint/2010/main" val="1295614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2450" y="258316"/>
            <a:ext cx="4891088" cy="577850"/>
          </a:xfrm>
        </p:spPr>
        <p:txBody>
          <a:bodyPr>
            <a:normAutofit fontScale="90000"/>
          </a:bodyPr>
          <a:lstStyle/>
          <a:p>
            <a:pPr algn="ctr"/>
            <a:r>
              <a:rPr lang="en-US" dirty="0"/>
              <a:t>					</a:t>
            </a:r>
            <a:br>
              <a:rPr lang="en-US" dirty="0"/>
            </a:br>
            <a:endParaRPr lang="en-US" dirty="0"/>
          </a:p>
        </p:txBody>
      </p:sp>
      <p:pic>
        <p:nvPicPr>
          <p:cNvPr id="7" name="Content Placeholder 3"/>
          <p:cNvPicPr>
            <a:picLocks noChangeAspect="1"/>
          </p:cNvPicPr>
          <p:nvPr/>
        </p:nvPicPr>
        <p:blipFill>
          <a:blip r:embed="rId2"/>
          <a:srcRect t="13336" b="13336"/>
          <a:stretch>
            <a:fillRect/>
          </a:stretch>
        </p:blipFill>
        <p:spPr>
          <a:xfrm>
            <a:off x="6484834" y="2163189"/>
            <a:ext cx="5845279" cy="3870899"/>
          </a:xfrm>
          <a:prstGeom prst="rect">
            <a:avLst/>
          </a:prstGeom>
        </p:spPr>
      </p:pic>
      <p:pic>
        <p:nvPicPr>
          <p:cNvPr id="8" name="Picture 7"/>
          <p:cNvPicPr>
            <a:picLocks noChangeAspect="1"/>
          </p:cNvPicPr>
          <p:nvPr/>
        </p:nvPicPr>
        <p:blipFill>
          <a:blip r:embed="rId3"/>
          <a:stretch>
            <a:fillRect/>
          </a:stretch>
        </p:blipFill>
        <p:spPr>
          <a:xfrm>
            <a:off x="11015663" y="-1"/>
            <a:ext cx="1176337" cy="1176337"/>
          </a:xfrm>
          <a:prstGeom prst="rect">
            <a:avLst/>
          </a:prstGeom>
        </p:spPr>
      </p:pic>
      <p:pic>
        <p:nvPicPr>
          <p:cNvPr id="11" name="Content Placeholder 3"/>
          <p:cNvPicPr>
            <a:picLocks noGrp="1" noChangeAspect="1"/>
          </p:cNvPicPr>
          <p:nvPr>
            <p:ph idx="1"/>
          </p:nvPr>
        </p:nvPicPr>
        <p:blipFill>
          <a:blip r:embed="rId4"/>
          <a:stretch>
            <a:fillRect/>
          </a:stretch>
        </p:blipFill>
        <p:spPr>
          <a:xfrm>
            <a:off x="-157163" y="2306064"/>
            <a:ext cx="6950591" cy="3608961"/>
          </a:xfrm>
          <a:prstGeom prst="rect">
            <a:avLst/>
          </a:prstGeom>
        </p:spPr>
      </p:pic>
    </p:spTree>
    <p:extLst>
      <p:ext uri="{BB962C8B-B14F-4D97-AF65-F5344CB8AC3E}">
        <p14:creationId xmlns:p14="http://schemas.microsoft.com/office/powerpoint/2010/main" val="1001429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0713"/>
          </a:xfrm>
        </p:spPr>
        <p:txBody>
          <a:bodyPr>
            <a:normAutofit fontScale="90000"/>
          </a:bodyPr>
          <a:lstStyle/>
          <a:p>
            <a:pPr algn="ctr"/>
            <a:r>
              <a:rPr lang="en-US" dirty="0"/>
              <a:t>Rotation/Sizing</a:t>
            </a:r>
          </a:p>
        </p:txBody>
      </p:sp>
      <p:pic>
        <p:nvPicPr>
          <p:cNvPr id="4" name="Content Placeholder 3"/>
          <p:cNvPicPr>
            <a:picLocks noGrp="1" noChangeAspect="1"/>
          </p:cNvPicPr>
          <p:nvPr>
            <p:ph idx="1"/>
          </p:nvPr>
        </p:nvPicPr>
        <p:blipFill>
          <a:blip r:embed="rId2"/>
          <a:stretch>
            <a:fillRect/>
          </a:stretch>
        </p:blipFill>
        <p:spPr>
          <a:xfrm>
            <a:off x="6621190" y="1449168"/>
            <a:ext cx="5868828" cy="4401621"/>
          </a:xfrm>
          <a:prstGeom prst="rect">
            <a:avLst/>
          </a:prstGeom>
        </p:spPr>
      </p:pic>
      <p:pic>
        <p:nvPicPr>
          <p:cNvPr id="6" name="Picture 5"/>
          <p:cNvPicPr>
            <a:picLocks noChangeAspect="1"/>
          </p:cNvPicPr>
          <p:nvPr/>
        </p:nvPicPr>
        <p:blipFill>
          <a:blip r:embed="rId3"/>
          <a:stretch>
            <a:fillRect/>
          </a:stretch>
        </p:blipFill>
        <p:spPr>
          <a:xfrm>
            <a:off x="4088549" y="1215596"/>
            <a:ext cx="3595392" cy="4775418"/>
          </a:xfrm>
          <a:prstGeom prst="rect">
            <a:avLst/>
          </a:prstGeom>
        </p:spPr>
      </p:pic>
      <p:pic>
        <p:nvPicPr>
          <p:cNvPr id="7" name="Picture 6"/>
          <p:cNvPicPr>
            <a:picLocks noChangeAspect="1"/>
          </p:cNvPicPr>
          <p:nvPr/>
        </p:nvPicPr>
        <p:blipFill>
          <a:blip r:embed="rId4"/>
          <a:stretch>
            <a:fillRect/>
          </a:stretch>
        </p:blipFill>
        <p:spPr>
          <a:xfrm>
            <a:off x="0" y="1355821"/>
            <a:ext cx="3968361" cy="4494968"/>
          </a:xfrm>
          <a:prstGeom prst="rect">
            <a:avLst/>
          </a:prstGeom>
        </p:spPr>
      </p:pic>
      <p:pic>
        <p:nvPicPr>
          <p:cNvPr id="8" name="Picture 7"/>
          <p:cNvPicPr>
            <a:picLocks noChangeAspect="1"/>
          </p:cNvPicPr>
          <p:nvPr/>
        </p:nvPicPr>
        <p:blipFill>
          <a:blip r:embed="rId5"/>
          <a:stretch>
            <a:fillRect/>
          </a:stretch>
        </p:blipFill>
        <p:spPr>
          <a:xfrm>
            <a:off x="11015663" y="-1"/>
            <a:ext cx="1176337" cy="1176337"/>
          </a:xfrm>
          <a:prstGeom prst="rect">
            <a:avLst/>
          </a:prstGeom>
        </p:spPr>
      </p:pic>
    </p:spTree>
    <p:extLst>
      <p:ext uri="{BB962C8B-B14F-4D97-AF65-F5344CB8AC3E}">
        <p14:creationId xmlns:p14="http://schemas.microsoft.com/office/powerpoint/2010/main" val="2100456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Distal Femur Cut Surface</a:t>
            </a:r>
          </a:p>
        </p:txBody>
      </p:sp>
      <p:pic>
        <p:nvPicPr>
          <p:cNvPr id="4" name="Content Placeholder 3"/>
          <p:cNvPicPr>
            <a:picLocks noGrp="1" noChangeAspect="1"/>
          </p:cNvPicPr>
          <p:nvPr>
            <p:ph idx="1"/>
          </p:nvPr>
        </p:nvPicPr>
        <p:blipFill>
          <a:blip r:embed="rId2"/>
          <a:srcRect t="14697" b="14697"/>
          <a:stretch>
            <a:fillRect/>
          </a:stretch>
        </p:blipFill>
        <p:spPr>
          <a:xfrm>
            <a:off x="1528763" y="1543051"/>
            <a:ext cx="8686800" cy="4833938"/>
          </a:xfrm>
        </p:spPr>
      </p:pic>
      <p:pic>
        <p:nvPicPr>
          <p:cNvPr id="5" name="Picture 4"/>
          <p:cNvPicPr>
            <a:picLocks noChangeAspect="1"/>
          </p:cNvPicPr>
          <p:nvPr/>
        </p:nvPicPr>
        <p:blipFill>
          <a:blip r:embed="rId3"/>
          <a:stretch>
            <a:fillRect/>
          </a:stretch>
        </p:blipFill>
        <p:spPr>
          <a:xfrm>
            <a:off x="11015663" y="-1"/>
            <a:ext cx="1176337" cy="1176337"/>
          </a:xfrm>
          <a:prstGeom prst="rect">
            <a:avLst/>
          </a:prstGeom>
        </p:spPr>
      </p:pic>
    </p:spTree>
    <p:extLst>
      <p:ext uri="{BB962C8B-B14F-4D97-AF65-F5344CB8AC3E}">
        <p14:creationId xmlns:p14="http://schemas.microsoft.com/office/powerpoint/2010/main" val="284587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8113" y="422275"/>
            <a:ext cx="10515600" cy="1325563"/>
          </a:xfrm>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3687" y="790644"/>
            <a:ext cx="4902200" cy="5241062"/>
          </a:xfrm>
          <a:prstGeom prst="rect">
            <a:avLst/>
          </a:prstGeom>
        </p:spPr>
      </p:pic>
      <p:pic>
        <p:nvPicPr>
          <p:cNvPr id="5" name="Content Placeholder 3"/>
          <p:cNvPicPr>
            <a:picLocks noChangeAspect="1"/>
          </p:cNvPicPr>
          <p:nvPr/>
        </p:nvPicPr>
        <p:blipFill>
          <a:blip r:embed="rId3"/>
          <a:stretch>
            <a:fillRect/>
          </a:stretch>
        </p:blipFill>
        <p:spPr>
          <a:xfrm>
            <a:off x="5195887" y="1929066"/>
            <a:ext cx="6784682" cy="3328734"/>
          </a:xfrm>
          <a:prstGeom prst="rect">
            <a:avLst/>
          </a:prstGeom>
        </p:spPr>
      </p:pic>
      <p:pic>
        <p:nvPicPr>
          <p:cNvPr id="6" name="Picture 5"/>
          <p:cNvPicPr>
            <a:picLocks noChangeAspect="1"/>
          </p:cNvPicPr>
          <p:nvPr/>
        </p:nvPicPr>
        <p:blipFill>
          <a:blip r:embed="rId4"/>
          <a:stretch>
            <a:fillRect/>
          </a:stretch>
        </p:blipFill>
        <p:spPr>
          <a:xfrm>
            <a:off x="11015663" y="-1"/>
            <a:ext cx="1176337" cy="1176337"/>
          </a:xfrm>
          <a:prstGeom prst="rect">
            <a:avLst/>
          </a:prstGeom>
        </p:spPr>
      </p:pic>
    </p:spTree>
    <p:extLst>
      <p:ext uri="{BB962C8B-B14F-4D97-AF65-F5344CB8AC3E}">
        <p14:creationId xmlns:p14="http://schemas.microsoft.com/office/powerpoint/2010/main" val="584473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9637" y="204788"/>
            <a:ext cx="10515600" cy="442373"/>
          </a:xfrm>
        </p:spPr>
        <p:txBody>
          <a:bodyPr>
            <a:normAutofit fontScale="90000"/>
          </a:bodyPr>
          <a:lstStyle/>
          <a:p>
            <a:pPr algn="ctr"/>
            <a:r>
              <a:rPr lang="en-US" dirty="0"/>
              <a:t>Tibia </a:t>
            </a:r>
          </a:p>
        </p:txBody>
      </p:sp>
      <p:pic>
        <p:nvPicPr>
          <p:cNvPr id="4" name="Content Placeholder 3"/>
          <p:cNvPicPr>
            <a:picLocks noGrp="1" noChangeAspect="1"/>
          </p:cNvPicPr>
          <p:nvPr>
            <p:ph idx="1"/>
          </p:nvPr>
        </p:nvPicPr>
        <p:blipFill>
          <a:blip r:embed="rId2"/>
          <a:stretch>
            <a:fillRect/>
          </a:stretch>
        </p:blipFill>
        <p:spPr>
          <a:xfrm>
            <a:off x="728663" y="1340644"/>
            <a:ext cx="5597129" cy="3731419"/>
          </a:xfrm>
          <a:prstGeom prst="rect">
            <a:avLst/>
          </a:prstGeom>
        </p:spPr>
      </p:pic>
      <p:pic>
        <p:nvPicPr>
          <p:cNvPr id="6" name="Picture 5"/>
          <p:cNvPicPr>
            <a:picLocks noChangeAspect="1"/>
          </p:cNvPicPr>
          <p:nvPr/>
        </p:nvPicPr>
        <p:blipFill>
          <a:blip r:embed="rId3"/>
          <a:stretch>
            <a:fillRect/>
          </a:stretch>
        </p:blipFill>
        <p:spPr>
          <a:xfrm>
            <a:off x="7634287" y="999997"/>
            <a:ext cx="2718534" cy="4072066"/>
          </a:xfrm>
          <a:prstGeom prst="rect">
            <a:avLst/>
          </a:prstGeom>
        </p:spPr>
      </p:pic>
      <p:pic>
        <p:nvPicPr>
          <p:cNvPr id="7" name="Picture 6"/>
          <p:cNvPicPr>
            <a:picLocks noChangeAspect="1"/>
          </p:cNvPicPr>
          <p:nvPr/>
        </p:nvPicPr>
        <p:blipFill>
          <a:blip r:embed="rId4"/>
          <a:stretch>
            <a:fillRect/>
          </a:stretch>
        </p:blipFill>
        <p:spPr>
          <a:xfrm>
            <a:off x="11015663" y="-1"/>
            <a:ext cx="1176337" cy="1176337"/>
          </a:xfrm>
          <a:prstGeom prst="rect">
            <a:avLst/>
          </a:prstGeom>
        </p:spPr>
      </p:pic>
    </p:spTree>
    <p:extLst>
      <p:ext uri="{BB962C8B-B14F-4D97-AF65-F5344CB8AC3E}">
        <p14:creationId xmlns:p14="http://schemas.microsoft.com/office/powerpoint/2010/main" val="231446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Ligament Balancing	</a:t>
            </a:r>
          </a:p>
        </p:txBody>
      </p:sp>
      <p:pic>
        <p:nvPicPr>
          <p:cNvPr id="5" name="Picture 4"/>
          <p:cNvPicPr>
            <a:picLocks noChangeAspect="1"/>
          </p:cNvPicPr>
          <p:nvPr/>
        </p:nvPicPr>
        <p:blipFill>
          <a:blip r:embed="rId2"/>
          <a:stretch>
            <a:fillRect/>
          </a:stretch>
        </p:blipFill>
        <p:spPr>
          <a:xfrm>
            <a:off x="7786543" y="2255520"/>
            <a:ext cx="4210765" cy="4383024"/>
          </a:xfrm>
          <a:prstGeom prst="rect">
            <a:avLst/>
          </a:prstGeom>
        </p:spPr>
      </p:pic>
      <p:sp>
        <p:nvSpPr>
          <p:cNvPr id="3" name="Content Placeholder 2"/>
          <p:cNvSpPr>
            <a:spLocks noGrp="1"/>
          </p:cNvSpPr>
          <p:nvPr>
            <p:ph idx="1"/>
          </p:nvPr>
        </p:nvSpPr>
        <p:spPr/>
        <p:txBody>
          <a:bodyPr/>
          <a:lstStyle/>
          <a:p>
            <a:r>
              <a:rPr lang="en-US" dirty="0"/>
              <a:t>Want equal flexion/extension gaps</a:t>
            </a:r>
          </a:p>
          <a:p>
            <a:r>
              <a:rPr lang="en-US" dirty="0"/>
              <a:t>May have to release/strip </a:t>
            </a:r>
          </a:p>
          <a:p>
            <a:pPr lvl="1"/>
            <a:r>
              <a:rPr lang="en-US" dirty="0"/>
              <a:t>MCL</a:t>
            </a:r>
          </a:p>
          <a:p>
            <a:pPr lvl="1"/>
            <a:r>
              <a:rPr lang="en-US" dirty="0"/>
              <a:t>Hamstring</a:t>
            </a:r>
          </a:p>
          <a:p>
            <a:pPr lvl="1"/>
            <a:r>
              <a:rPr lang="en-US" dirty="0"/>
              <a:t>Popliteal tendon</a:t>
            </a:r>
          </a:p>
          <a:p>
            <a:pPr lvl="1"/>
            <a:r>
              <a:rPr lang="en-US" dirty="0"/>
              <a:t>ITB</a:t>
            </a:r>
          </a:p>
          <a:p>
            <a:pPr lvl="1"/>
            <a:r>
              <a:rPr lang="en-US" dirty="0"/>
              <a:t>LCL</a:t>
            </a:r>
          </a:p>
        </p:txBody>
      </p:sp>
      <p:pic>
        <p:nvPicPr>
          <p:cNvPr id="6" name="Picture 5"/>
          <p:cNvPicPr>
            <a:picLocks noChangeAspect="1"/>
          </p:cNvPicPr>
          <p:nvPr/>
        </p:nvPicPr>
        <p:blipFill>
          <a:blip r:embed="rId3"/>
          <a:stretch>
            <a:fillRect/>
          </a:stretch>
        </p:blipFill>
        <p:spPr>
          <a:xfrm>
            <a:off x="3293767" y="4313809"/>
            <a:ext cx="4366364" cy="2324735"/>
          </a:xfrm>
          <a:prstGeom prst="rect">
            <a:avLst/>
          </a:prstGeom>
        </p:spPr>
      </p:pic>
      <p:pic>
        <p:nvPicPr>
          <p:cNvPr id="7" name="Picture 6"/>
          <p:cNvPicPr>
            <a:picLocks noChangeAspect="1"/>
          </p:cNvPicPr>
          <p:nvPr/>
        </p:nvPicPr>
        <p:blipFill>
          <a:blip r:embed="rId4"/>
          <a:stretch>
            <a:fillRect/>
          </a:stretch>
        </p:blipFill>
        <p:spPr>
          <a:xfrm>
            <a:off x="11015663" y="-1"/>
            <a:ext cx="1176337" cy="1176337"/>
          </a:xfrm>
          <a:prstGeom prst="rect">
            <a:avLst/>
          </a:prstGeom>
        </p:spPr>
      </p:pic>
    </p:spTree>
    <p:extLst>
      <p:ext uri="{BB962C8B-B14F-4D97-AF65-F5344CB8AC3E}">
        <p14:creationId xmlns:p14="http://schemas.microsoft.com/office/powerpoint/2010/main" val="233589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endParaRPr lang="en-US"/>
          </a:p>
        </p:txBody>
      </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3638" y="61913"/>
            <a:ext cx="61404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ontent Placeholder 1"/>
          <p:cNvSpPr>
            <a:spLocks noGrp="1"/>
          </p:cNvSpPr>
          <p:nvPr>
            <p:ph idx="1"/>
          </p:nvPr>
        </p:nvSpPr>
        <p:spPr/>
        <p:txBody>
          <a:bodyPr/>
          <a:lstStyle/>
          <a:p>
            <a:endParaRPr lang="en-US" dirty="0"/>
          </a:p>
        </p:txBody>
      </p:sp>
      <p:pic>
        <p:nvPicPr>
          <p:cNvPr id="7" name="Picture 6"/>
          <p:cNvPicPr>
            <a:picLocks noChangeAspect="1"/>
          </p:cNvPicPr>
          <p:nvPr/>
        </p:nvPicPr>
        <p:blipFill>
          <a:blip r:embed="rId3"/>
          <a:stretch>
            <a:fillRect/>
          </a:stretch>
        </p:blipFill>
        <p:spPr>
          <a:xfrm>
            <a:off x="11015663" y="-1"/>
            <a:ext cx="1176337" cy="1176337"/>
          </a:xfrm>
          <a:prstGeom prst="rect">
            <a:avLst/>
          </a:prstGeom>
        </p:spPr>
      </p:pic>
    </p:spTree>
    <p:extLst>
      <p:ext uri="{BB962C8B-B14F-4D97-AF65-F5344CB8AC3E}">
        <p14:creationId xmlns:p14="http://schemas.microsoft.com/office/powerpoint/2010/main" val="1945243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58176" y="1982787"/>
            <a:ext cx="9075647" cy="4351338"/>
          </a:xfrm>
          <a:prstGeom prst="rect">
            <a:avLst/>
          </a:prstGeom>
        </p:spPr>
      </p:pic>
      <p:pic>
        <p:nvPicPr>
          <p:cNvPr id="5" name="Picture 4"/>
          <p:cNvPicPr>
            <a:picLocks noChangeAspect="1"/>
          </p:cNvPicPr>
          <p:nvPr/>
        </p:nvPicPr>
        <p:blipFill>
          <a:blip r:embed="rId3"/>
          <a:stretch>
            <a:fillRect/>
          </a:stretch>
        </p:blipFill>
        <p:spPr>
          <a:xfrm>
            <a:off x="11015663" y="-1"/>
            <a:ext cx="1176337" cy="1176337"/>
          </a:xfrm>
          <a:prstGeom prst="rect">
            <a:avLst/>
          </a:prstGeom>
        </p:spPr>
      </p:pic>
    </p:spTree>
    <p:extLst>
      <p:ext uri="{BB962C8B-B14F-4D97-AF65-F5344CB8AC3E}">
        <p14:creationId xmlns:p14="http://schemas.microsoft.com/office/powerpoint/2010/main" val="970722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latin typeface="Garamond" charset="0"/>
                <a:cs typeface="+mj-cs"/>
              </a:rPr>
              <a:t>Total Knee Arthroplasty</a:t>
            </a:r>
          </a:p>
        </p:txBody>
      </p:sp>
      <p:pic>
        <p:nvPicPr>
          <p:cNvPr id="58370" name="Content Placeholder 7"/>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362200" y="1828800"/>
            <a:ext cx="3048000" cy="4191000"/>
          </a:xfrm>
        </p:spPr>
      </p:pic>
      <p:pic>
        <p:nvPicPr>
          <p:cNvPr id="58371"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4942" r="4942"/>
          <a:stretch>
            <a:fillRect/>
          </a:stretch>
        </p:blipFill>
        <p:spPr>
          <a:noFill/>
        </p:spPr>
      </p:pic>
      <p:pic>
        <p:nvPicPr>
          <p:cNvPr id="5" name="Picture 4"/>
          <p:cNvPicPr>
            <a:picLocks noChangeAspect="1"/>
          </p:cNvPicPr>
          <p:nvPr/>
        </p:nvPicPr>
        <p:blipFill>
          <a:blip r:embed="rId4"/>
          <a:stretch>
            <a:fillRect/>
          </a:stretch>
        </p:blipFill>
        <p:spPr>
          <a:xfrm>
            <a:off x="11015663" y="-1"/>
            <a:ext cx="1176337" cy="1176337"/>
          </a:xfrm>
          <a:prstGeom prst="rect">
            <a:avLst/>
          </a:prstGeom>
        </p:spPr>
      </p:pic>
    </p:spTree>
    <p:extLst>
      <p:ext uri="{BB962C8B-B14F-4D97-AF65-F5344CB8AC3E}">
        <p14:creationId xmlns:p14="http://schemas.microsoft.com/office/powerpoint/2010/main" val="424187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Causes of painful TKA</a:t>
            </a:r>
          </a:p>
        </p:txBody>
      </p:sp>
      <p:sp>
        <p:nvSpPr>
          <p:cNvPr id="3" name="Content Placeholder 2"/>
          <p:cNvSpPr>
            <a:spLocks noGrp="1"/>
          </p:cNvSpPr>
          <p:nvPr>
            <p:ph idx="1"/>
          </p:nvPr>
        </p:nvSpPr>
        <p:spPr/>
        <p:txBody>
          <a:bodyPr>
            <a:normAutofit/>
          </a:bodyPr>
          <a:lstStyle/>
          <a:p>
            <a:pPr lvl="1"/>
            <a:r>
              <a:rPr lang="en-US" dirty="0"/>
              <a:t>Instability </a:t>
            </a:r>
          </a:p>
          <a:p>
            <a:pPr lvl="1"/>
            <a:r>
              <a:rPr lang="en-US" dirty="0"/>
              <a:t>Stiffness</a:t>
            </a:r>
          </a:p>
          <a:p>
            <a:pPr lvl="1"/>
            <a:r>
              <a:rPr lang="en-US" dirty="0"/>
              <a:t>Wrong size components</a:t>
            </a:r>
          </a:p>
          <a:p>
            <a:pPr lvl="1"/>
            <a:r>
              <a:rPr lang="en-US" dirty="0"/>
              <a:t>Component malposition, femur flexed/extended or </a:t>
            </a:r>
            <a:r>
              <a:rPr lang="en-US" dirty="0" err="1"/>
              <a:t>varus</a:t>
            </a:r>
            <a:r>
              <a:rPr lang="en-US" dirty="0"/>
              <a:t> / valgus</a:t>
            </a:r>
          </a:p>
          <a:p>
            <a:pPr lvl="2"/>
            <a:r>
              <a:rPr lang="en-US" dirty="0"/>
              <a:t>Tibia anterior slope? Varus/Valgus</a:t>
            </a:r>
          </a:p>
          <a:p>
            <a:pPr lvl="1"/>
            <a:r>
              <a:rPr lang="en-US" dirty="0"/>
              <a:t>Patella mal-tracking?</a:t>
            </a:r>
          </a:p>
          <a:p>
            <a:pPr lvl="1"/>
            <a:r>
              <a:rPr lang="en-US" dirty="0"/>
              <a:t>Raise or lower joint line too much</a:t>
            </a:r>
          </a:p>
          <a:p>
            <a:pPr lvl="1"/>
            <a:r>
              <a:rPr lang="en-US" dirty="0"/>
              <a:t>Joint too tight, overstuffed</a:t>
            </a:r>
          </a:p>
        </p:txBody>
      </p:sp>
      <p:pic>
        <p:nvPicPr>
          <p:cNvPr id="4" name="Picture 3"/>
          <p:cNvPicPr>
            <a:picLocks noChangeAspect="1"/>
          </p:cNvPicPr>
          <p:nvPr/>
        </p:nvPicPr>
        <p:blipFill>
          <a:blip r:embed="rId2"/>
          <a:stretch>
            <a:fillRect/>
          </a:stretch>
        </p:blipFill>
        <p:spPr>
          <a:xfrm>
            <a:off x="11015663" y="-1"/>
            <a:ext cx="1176337" cy="1176337"/>
          </a:xfrm>
          <a:prstGeom prst="rect">
            <a:avLst/>
          </a:prstGeom>
        </p:spPr>
      </p:pic>
    </p:spTree>
    <p:extLst>
      <p:ext uri="{BB962C8B-B14F-4D97-AF65-F5344CB8AC3E}">
        <p14:creationId xmlns:p14="http://schemas.microsoft.com/office/powerpoint/2010/main" val="767958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06438"/>
          </a:xfrm>
        </p:spPr>
        <p:txBody>
          <a:bodyPr/>
          <a:lstStyle/>
          <a:p>
            <a:pPr algn="ctr"/>
            <a:r>
              <a:rPr lang="en-US" dirty="0"/>
              <a:t>Goals of Hip/Knee Replacement</a:t>
            </a:r>
          </a:p>
        </p:txBody>
      </p:sp>
      <p:sp>
        <p:nvSpPr>
          <p:cNvPr id="3" name="Content Placeholder 2"/>
          <p:cNvSpPr>
            <a:spLocks noGrp="1"/>
          </p:cNvSpPr>
          <p:nvPr>
            <p:ph idx="1"/>
          </p:nvPr>
        </p:nvSpPr>
        <p:spPr>
          <a:xfrm>
            <a:off x="838200" y="1316736"/>
            <a:ext cx="10515600" cy="4351338"/>
          </a:xfrm>
        </p:spPr>
        <p:txBody>
          <a:bodyPr/>
          <a:lstStyle/>
          <a:p>
            <a:pPr lvl="1"/>
            <a:endParaRPr lang="en-US" dirty="0"/>
          </a:p>
          <a:p>
            <a:pPr lvl="1"/>
            <a:r>
              <a:rPr lang="en-US" dirty="0"/>
              <a:t>Provide a new joint surface to replace worn out cartilage ( pain relief)</a:t>
            </a:r>
          </a:p>
          <a:p>
            <a:pPr lvl="1"/>
            <a:endParaRPr lang="en-US" dirty="0"/>
          </a:p>
          <a:p>
            <a:pPr lvl="1"/>
            <a:r>
              <a:rPr lang="en-US" dirty="0"/>
              <a:t>Correcting alignment/length/deformity ( stability )</a:t>
            </a:r>
          </a:p>
        </p:txBody>
      </p:sp>
      <p:pic>
        <p:nvPicPr>
          <p:cNvPr id="4" name="Picture 3"/>
          <p:cNvPicPr>
            <a:picLocks noChangeAspect="1"/>
          </p:cNvPicPr>
          <p:nvPr/>
        </p:nvPicPr>
        <p:blipFill>
          <a:blip r:embed="rId2"/>
          <a:stretch>
            <a:fillRect/>
          </a:stretch>
        </p:blipFill>
        <p:spPr>
          <a:xfrm>
            <a:off x="7175689" y="3099580"/>
            <a:ext cx="4410076" cy="3424294"/>
          </a:xfrm>
          <a:prstGeom prst="rect">
            <a:avLst/>
          </a:prstGeom>
        </p:spPr>
      </p:pic>
      <p:pic>
        <p:nvPicPr>
          <p:cNvPr id="5" name="Picture 4"/>
          <p:cNvPicPr>
            <a:picLocks noChangeAspect="1"/>
          </p:cNvPicPr>
          <p:nvPr/>
        </p:nvPicPr>
        <p:blipFill>
          <a:blip r:embed="rId3"/>
          <a:stretch>
            <a:fillRect/>
          </a:stretch>
        </p:blipFill>
        <p:spPr>
          <a:xfrm>
            <a:off x="838200" y="3271424"/>
            <a:ext cx="5641594" cy="3080607"/>
          </a:xfrm>
          <a:prstGeom prst="rect">
            <a:avLst/>
          </a:prstGeom>
        </p:spPr>
      </p:pic>
      <p:pic>
        <p:nvPicPr>
          <p:cNvPr id="6" name="Picture 5"/>
          <p:cNvPicPr>
            <a:picLocks noChangeAspect="1"/>
          </p:cNvPicPr>
          <p:nvPr/>
        </p:nvPicPr>
        <p:blipFill>
          <a:blip r:embed="rId4"/>
          <a:stretch>
            <a:fillRect/>
          </a:stretch>
        </p:blipFill>
        <p:spPr>
          <a:xfrm>
            <a:off x="11015663" y="-1"/>
            <a:ext cx="1176337" cy="1176337"/>
          </a:xfrm>
          <a:prstGeom prst="rect">
            <a:avLst/>
          </a:prstGeom>
        </p:spPr>
      </p:pic>
    </p:spTree>
    <p:extLst>
      <p:ext uri="{BB962C8B-B14F-4D97-AF65-F5344CB8AC3E}">
        <p14:creationId xmlns:p14="http://schemas.microsoft.com/office/powerpoint/2010/main" val="261933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Complications/Mistakes</a:t>
            </a:r>
          </a:p>
        </p:txBody>
      </p:sp>
      <p:pic>
        <p:nvPicPr>
          <p:cNvPr id="4" name="Content Placeholder 3"/>
          <p:cNvPicPr>
            <a:picLocks noGrp="1" noChangeAspect="1"/>
          </p:cNvPicPr>
          <p:nvPr>
            <p:ph idx="1"/>
          </p:nvPr>
        </p:nvPicPr>
        <p:blipFill>
          <a:blip r:embed="rId2"/>
          <a:stretch>
            <a:fillRect/>
          </a:stretch>
        </p:blipFill>
        <p:spPr>
          <a:xfrm>
            <a:off x="-228015" y="0"/>
            <a:ext cx="3035507" cy="3859213"/>
          </a:xfrm>
          <a:prstGeom prst="rect">
            <a:avLst/>
          </a:prstGeom>
        </p:spPr>
      </p:pic>
      <p:pic>
        <p:nvPicPr>
          <p:cNvPr id="5" name="Picture 4"/>
          <p:cNvPicPr>
            <a:picLocks noChangeAspect="1"/>
          </p:cNvPicPr>
          <p:nvPr/>
        </p:nvPicPr>
        <p:blipFill>
          <a:blip r:embed="rId3"/>
          <a:stretch>
            <a:fillRect/>
          </a:stretch>
        </p:blipFill>
        <p:spPr>
          <a:xfrm>
            <a:off x="2112185" y="2810684"/>
            <a:ext cx="2192338" cy="4542886"/>
          </a:xfrm>
          <a:prstGeom prst="rect">
            <a:avLst/>
          </a:prstGeom>
        </p:spPr>
      </p:pic>
      <p:pic>
        <p:nvPicPr>
          <p:cNvPr id="7" name="Picture 6"/>
          <p:cNvPicPr>
            <a:picLocks noChangeAspect="1"/>
          </p:cNvPicPr>
          <p:nvPr/>
        </p:nvPicPr>
        <p:blipFill>
          <a:blip r:embed="rId4"/>
          <a:stretch>
            <a:fillRect/>
          </a:stretch>
        </p:blipFill>
        <p:spPr>
          <a:xfrm>
            <a:off x="7547079" y="2986627"/>
            <a:ext cx="1943100" cy="4191000"/>
          </a:xfrm>
          <a:prstGeom prst="rect">
            <a:avLst/>
          </a:prstGeom>
        </p:spPr>
      </p:pic>
      <p:pic>
        <p:nvPicPr>
          <p:cNvPr id="8" name="Picture 7"/>
          <p:cNvPicPr>
            <a:picLocks noChangeAspect="1"/>
          </p:cNvPicPr>
          <p:nvPr/>
        </p:nvPicPr>
        <p:blipFill>
          <a:blip r:embed="rId5"/>
          <a:stretch>
            <a:fillRect/>
          </a:stretch>
        </p:blipFill>
        <p:spPr>
          <a:xfrm>
            <a:off x="9442657" y="0"/>
            <a:ext cx="2749343" cy="3992038"/>
          </a:xfrm>
          <a:prstGeom prst="rect">
            <a:avLst/>
          </a:prstGeom>
        </p:spPr>
      </p:pic>
      <p:pic>
        <p:nvPicPr>
          <p:cNvPr id="3" name="Picture 2"/>
          <p:cNvPicPr>
            <a:picLocks noChangeAspect="1"/>
          </p:cNvPicPr>
          <p:nvPr/>
        </p:nvPicPr>
        <p:blipFill>
          <a:blip r:embed="rId6"/>
          <a:stretch>
            <a:fillRect/>
          </a:stretch>
        </p:blipFill>
        <p:spPr>
          <a:xfrm>
            <a:off x="4413750" y="1690688"/>
            <a:ext cx="2997200" cy="3556000"/>
          </a:xfrm>
          <a:prstGeom prst="rect">
            <a:avLst/>
          </a:prstGeom>
        </p:spPr>
      </p:pic>
    </p:spTree>
    <p:extLst>
      <p:ext uri="{BB962C8B-B14F-4D97-AF65-F5344CB8AC3E}">
        <p14:creationId xmlns:p14="http://schemas.microsoft.com/office/powerpoint/2010/main" val="1959286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Robotics &amp; Hip/Knee Arthroplasty</a:t>
            </a:r>
          </a:p>
        </p:txBody>
      </p:sp>
      <p:sp>
        <p:nvSpPr>
          <p:cNvPr id="3" name="Content Placeholder 2"/>
          <p:cNvSpPr>
            <a:spLocks noGrp="1"/>
          </p:cNvSpPr>
          <p:nvPr>
            <p:ph idx="1"/>
          </p:nvPr>
        </p:nvSpPr>
        <p:spPr/>
        <p:txBody>
          <a:bodyPr/>
          <a:lstStyle/>
          <a:p>
            <a:r>
              <a:rPr lang="en-US" dirty="0"/>
              <a:t>Theoretically improves accuracy</a:t>
            </a:r>
          </a:p>
          <a:p>
            <a:pPr lvl="1"/>
            <a:r>
              <a:rPr lang="en-US" dirty="0"/>
              <a:t>Implant sizing</a:t>
            </a:r>
          </a:p>
          <a:p>
            <a:pPr lvl="1"/>
            <a:r>
              <a:rPr lang="en-US" dirty="0"/>
              <a:t>Depth of resection</a:t>
            </a:r>
          </a:p>
          <a:p>
            <a:pPr lvl="1"/>
            <a:r>
              <a:rPr lang="en-US" dirty="0"/>
              <a:t>Implant rotation</a:t>
            </a:r>
          </a:p>
          <a:p>
            <a:pPr lvl="1"/>
            <a:r>
              <a:rPr lang="en-US" dirty="0"/>
              <a:t>Implant position/slope/angle</a:t>
            </a:r>
          </a:p>
          <a:p>
            <a:pPr lvl="1"/>
            <a:r>
              <a:rPr lang="en-US" dirty="0"/>
              <a:t>Knee tracking</a:t>
            </a:r>
          </a:p>
          <a:p>
            <a:pPr lvl="1"/>
            <a:r>
              <a:rPr lang="en-US" b="1" u="sng" dirty="0"/>
              <a:t>Ligament balancing</a:t>
            </a:r>
          </a:p>
          <a:p>
            <a:pPr lvl="1"/>
            <a:r>
              <a:rPr lang="en-US" dirty="0"/>
              <a:t>Stability</a:t>
            </a:r>
          </a:p>
          <a:p>
            <a:pPr lvl="1"/>
            <a:r>
              <a:rPr lang="en-US" dirty="0"/>
              <a:t>Leg Length</a:t>
            </a:r>
          </a:p>
          <a:p>
            <a:pPr lvl="1"/>
            <a:r>
              <a:rPr lang="en-US" dirty="0"/>
              <a:t>PATIENT OUTCOMES</a:t>
            </a:r>
          </a:p>
          <a:p>
            <a:endParaRPr lang="en-US" dirty="0"/>
          </a:p>
        </p:txBody>
      </p:sp>
      <p:pic>
        <p:nvPicPr>
          <p:cNvPr id="5" name="Picture 4"/>
          <p:cNvPicPr>
            <a:picLocks noChangeAspect="1"/>
          </p:cNvPicPr>
          <p:nvPr/>
        </p:nvPicPr>
        <p:blipFill>
          <a:blip r:embed="rId2"/>
          <a:stretch>
            <a:fillRect/>
          </a:stretch>
        </p:blipFill>
        <p:spPr>
          <a:xfrm>
            <a:off x="5373360" y="2586038"/>
            <a:ext cx="6404301" cy="3264693"/>
          </a:xfrm>
          <a:prstGeom prst="rect">
            <a:avLst/>
          </a:prstGeom>
        </p:spPr>
      </p:pic>
      <p:pic>
        <p:nvPicPr>
          <p:cNvPr id="6" name="Picture 5"/>
          <p:cNvPicPr>
            <a:picLocks noChangeAspect="1"/>
          </p:cNvPicPr>
          <p:nvPr/>
        </p:nvPicPr>
        <p:blipFill>
          <a:blip r:embed="rId3"/>
          <a:stretch>
            <a:fillRect/>
          </a:stretch>
        </p:blipFill>
        <p:spPr>
          <a:xfrm>
            <a:off x="11015663" y="-1"/>
            <a:ext cx="1176337" cy="1176337"/>
          </a:xfrm>
          <a:prstGeom prst="rect">
            <a:avLst/>
          </a:prstGeom>
        </p:spPr>
      </p:pic>
    </p:spTree>
    <p:extLst>
      <p:ext uri="{BB962C8B-B14F-4D97-AF65-F5344CB8AC3E}">
        <p14:creationId xmlns:p14="http://schemas.microsoft.com/office/powerpoint/2010/main" val="1459176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Handheld devices</a:t>
            </a:r>
          </a:p>
        </p:txBody>
      </p:sp>
      <p:pic>
        <p:nvPicPr>
          <p:cNvPr id="7" name="Picture 6"/>
          <p:cNvPicPr>
            <a:picLocks noChangeAspect="1"/>
          </p:cNvPicPr>
          <p:nvPr/>
        </p:nvPicPr>
        <p:blipFill>
          <a:blip r:embed="rId2"/>
          <a:stretch>
            <a:fillRect/>
          </a:stretch>
        </p:blipFill>
        <p:spPr>
          <a:xfrm>
            <a:off x="11015663" y="-1"/>
            <a:ext cx="1176337" cy="1176337"/>
          </a:xfrm>
          <a:prstGeom prst="rect">
            <a:avLst/>
          </a:prstGeom>
        </p:spPr>
      </p:pic>
      <p:pic>
        <p:nvPicPr>
          <p:cNvPr id="3" name="Picture 2"/>
          <p:cNvPicPr>
            <a:picLocks noChangeAspect="1"/>
          </p:cNvPicPr>
          <p:nvPr/>
        </p:nvPicPr>
        <p:blipFill>
          <a:blip r:embed="rId3"/>
          <a:stretch>
            <a:fillRect/>
          </a:stretch>
        </p:blipFill>
        <p:spPr>
          <a:xfrm>
            <a:off x="706960" y="1652585"/>
            <a:ext cx="4093640" cy="4617471"/>
          </a:xfrm>
          <a:prstGeom prst="rect">
            <a:avLst/>
          </a:prstGeom>
        </p:spPr>
      </p:pic>
      <p:pic>
        <p:nvPicPr>
          <p:cNvPr id="8" name="Picture 7"/>
          <p:cNvPicPr>
            <a:picLocks noChangeAspect="1"/>
          </p:cNvPicPr>
          <p:nvPr/>
        </p:nvPicPr>
        <p:blipFill>
          <a:blip r:embed="rId4"/>
          <a:stretch>
            <a:fillRect/>
          </a:stretch>
        </p:blipFill>
        <p:spPr>
          <a:xfrm>
            <a:off x="4418799" y="1732531"/>
            <a:ext cx="7773201" cy="4444431"/>
          </a:xfrm>
          <a:prstGeom prst="rect">
            <a:avLst/>
          </a:prstGeom>
        </p:spPr>
      </p:pic>
      <p:sp>
        <p:nvSpPr>
          <p:cNvPr id="9" name="Content Placeholder 8"/>
          <p:cNvSpPr>
            <a:spLocks noGrp="1"/>
          </p:cNvSpPr>
          <p:nvPr>
            <p:ph idx="1"/>
          </p:nvPr>
        </p:nvSpPr>
        <p:spPr/>
        <p:txBody>
          <a:bodyPr/>
          <a:lstStyle/>
          <a:p>
            <a:endParaRPr lang="en-US" dirty="0"/>
          </a:p>
        </p:txBody>
      </p:sp>
    </p:spTree>
    <p:extLst>
      <p:ext uri="{BB962C8B-B14F-4D97-AF65-F5344CB8AC3E}">
        <p14:creationId xmlns:p14="http://schemas.microsoft.com/office/powerpoint/2010/main" val="1170941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578512"/>
            <a:ext cx="6038056" cy="6038056"/>
          </a:xfrm>
          <a:prstGeom prst="rect">
            <a:avLst/>
          </a:prstGeom>
        </p:spPr>
      </p:pic>
      <p:pic>
        <p:nvPicPr>
          <p:cNvPr id="5" name="Content Placeholder 3"/>
          <p:cNvPicPr>
            <a:picLocks noChangeAspect="1"/>
          </p:cNvPicPr>
          <p:nvPr/>
        </p:nvPicPr>
        <p:blipFill>
          <a:blip r:embed="rId3"/>
          <a:srcRect l="-14983" r="-14983"/>
          <a:stretch>
            <a:fillRect/>
          </a:stretch>
        </p:blipFill>
        <p:spPr>
          <a:xfrm>
            <a:off x="4742480" y="914399"/>
            <a:ext cx="8402021" cy="4589993"/>
          </a:xfrm>
          <a:prstGeom prst="rect">
            <a:avLst/>
          </a:prstGeom>
        </p:spPr>
      </p:pic>
    </p:spTree>
    <p:extLst>
      <p:ext uri="{BB962C8B-B14F-4D97-AF65-F5344CB8AC3E}">
        <p14:creationId xmlns:p14="http://schemas.microsoft.com/office/powerpoint/2010/main" val="259362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00354" name="Oval 2"/>
          <p:cNvSpPr>
            <a:spLocks noChangeArrowheads="1"/>
          </p:cNvSpPr>
          <p:nvPr/>
        </p:nvSpPr>
        <p:spPr bwMode="auto">
          <a:xfrm>
            <a:off x="9906000" y="3048000"/>
            <a:ext cx="914400" cy="914400"/>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0355" name="Oval 3"/>
          <p:cNvSpPr>
            <a:spLocks noChangeArrowheads="1"/>
          </p:cNvSpPr>
          <p:nvPr/>
        </p:nvSpPr>
        <p:spPr bwMode="auto">
          <a:xfrm>
            <a:off x="3962400" y="3352800"/>
            <a:ext cx="914400" cy="914400"/>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0356" name="Text Box 4"/>
          <p:cNvSpPr txBox="1">
            <a:spLocks noChangeArrowheads="1"/>
          </p:cNvSpPr>
          <p:nvPr/>
        </p:nvSpPr>
        <p:spPr bwMode="auto">
          <a:xfrm>
            <a:off x="2082800" y="1371600"/>
            <a:ext cx="822960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endParaRPr lang="en-US" sz="2000" dirty="0">
              <a:latin typeface="Arial" charset="0"/>
              <a:cs typeface="Arial" charset="0"/>
            </a:endParaRPr>
          </a:p>
        </p:txBody>
      </p:sp>
      <p:sp>
        <p:nvSpPr>
          <p:cNvPr id="100357" name="Text Box 5"/>
          <p:cNvSpPr txBox="1">
            <a:spLocks noChangeArrowheads="1"/>
          </p:cNvSpPr>
          <p:nvPr/>
        </p:nvSpPr>
        <p:spPr bwMode="auto">
          <a:xfrm>
            <a:off x="6369051" y="3062288"/>
            <a:ext cx="12176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200" b="1">
                <a:solidFill>
                  <a:srgbClr val="FF0000"/>
                </a:solidFill>
                <a:latin typeface="Arial" charset="0"/>
                <a:cs typeface="Arial" charset="0"/>
              </a:rPr>
              <a:t>(screen shot –</a:t>
            </a:r>
          </a:p>
          <a:p>
            <a:pPr algn="ctr">
              <a:defRPr/>
            </a:pPr>
            <a:r>
              <a:rPr lang="en-US" sz="1200" b="1">
                <a:solidFill>
                  <a:srgbClr val="FF0000"/>
                </a:solidFill>
                <a:latin typeface="Arial" charset="0"/>
                <a:cs typeface="Arial" charset="0"/>
              </a:rPr>
              <a:t>femur/tibia)</a:t>
            </a:r>
          </a:p>
        </p:txBody>
      </p:sp>
      <p:sp>
        <p:nvSpPr>
          <p:cNvPr id="100362" name="Rectangle 10"/>
          <p:cNvSpPr>
            <a:spLocks noGrp="1" noChangeArrowheads="1"/>
          </p:cNvSpPr>
          <p:nvPr>
            <p:ph type="title"/>
          </p:nvPr>
        </p:nvSpPr>
        <p:spPr/>
        <p:txBody>
          <a:bodyPr/>
          <a:lstStyle/>
          <a:p>
            <a:pPr>
              <a:defRPr/>
            </a:pPr>
            <a:endParaRPr lang="en-US" sz="4000" dirty="0"/>
          </a:p>
        </p:txBody>
      </p:sp>
      <p:sp>
        <p:nvSpPr>
          <p:cNvPr id="100363" name="Text Box 11"/>
          <p:cNvSpPr txBox="1">
            <a:spLocks noChangeArrowheads="1"/>
          </p:cNvSpPr>
          <p:nvPr/>
        </p:nvSpPr>
        <p:spPr bwMode="auto">
          <a:xfrm>
            <a:off x="3035300" y="5277584"/>
            <a:ext cx="6324600" cy="1465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Clr>
                <a:schemeClr val="accent2"/>
              </a:buClr>
              <a:buFontTx/>
              <a:buChar char="•"/>
              <a:defRPr/>
            </a:pPr>
            <a:r>
              <a:rPr lang="en-US" dirty="0">
                <a:latin typeface="Arial" charset="0"/>
                <a:cs typeface="Arial" charset="0"/>
              </a:rPr>
              <a:t> CT Scan, 3-D reconstruction of the patient</a:t>
            </a:r>
            <a:r>
              <a:rPr lang="ja-JP" altLang="en-US" dirty="0">
                <a:latin typeface="Arial"/>
                <a:cs typeface="Arial" charset="0"/>
              </a:rPr>
              <a:t>’</a:t>
            </a:r>
            <a:r>
              <a:rPr lang="en-US" dirty="0">
                <a:latin typeface="Arial" charset="0"/>
                <a:cs typeface="Arial" charset="0"/>
              </a:rPr>
              <a:t>s knee </a:t>
            </a:r>
          </a:p>
          <a:p>
            <a:pPr>
              <a:buClr>
                <a:schemeClr val="accent2"/>
              </a:buClr>
              <a:defRPr/>
            </a:pPr>
            <a:endParaRPr lang="en-US" dirty="0">
              <a:latin typeface="Arial" charset="0"/>
              <a:cs typeface="Arial" charset="0"/>
            </a:endParaRPr>
          </a:p>
          <a:p>
            <a:pPr>
              <a:buClr>
                <a:schemeClr val="accent2"/>
              </a:buClr>
              <a:buFontTx/>
              <a:buChar char="•"/>
              <a:defRPr/>
            </a:pPr>
            <a:r>
              <a:rPr lang="en-US" dirty="0">
                <a:latin typeface="Arial" charset="0"/>
                <a:cs typeface="Arial" charset="0"/>
              </a:rPr>
              <a:t> Patient-specific anatomic planning</a:t>
            </a:r>
          </a:p>
          <a:p>
            <a:pPr>
              <a:buClr>
                <a:schemeClr val="accent2"/>
              </a:buClr>
              <a:buFontTx/>
              <a:buChar char="•"/>
              <a:defRPr/>
            </a:pPr>
            <a:endParaRPr lang="en-US" dirty="0">
              <a:latin typeface="Arial" charset="0"/>
              <a:cs typeface="Arial" charset="0"/>
            </a:endParaRPr>
          </a:p>
          <a:p>
            <a:pPr>
              <a:buClr>
                <a:schemeClr val="accent2"/>
              </a:buClr>
              <a:buFontTx/>
              <a:buChar char="•"/>
              <a:defRPr/>
            </a:pPr>
            <a:r>
              <a:rPr lang="en-US" dirty="0">
                <a:latin typeface="Arial" charset="0"/>
                <a:cs typeface="Arial" charset="0"/>
              </a:rPr>
              <a:t> Assists surgeon with optimal implant position &amp; alignment</a:t>
            </a:r>
          </a:p>
        </p:txBody>
      </p:sp>
      <p:pic>
        <p:nvPicPr>
          <p:cNvPr id="10036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82" y="161745"/>
            <a:ext cx="5190233" cy="4953179"/>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036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9050" y="124509"/>
            <a:ext cx="5224865" cy="499041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36634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Place components Initially to Fit</a:t>
            </a:r>
          </a:p>
        </p:txBody>
      </p:sp>
      <p:pic>
        <p:nvPicPr>
          <p:cNvPr id="3" name="Picture 2"/>
          <p:cNvPicPr>
            <a:picLocks noChangeAspect="1"/>
          </p:cNvPicPr>
          <p:nvPr/>
        </p:nvPicPr>
        <p:blipFill>
          <a:blip r:embed="rId2"/>
          <a:stretch>
            <a:fillRect/>
          </a:stretch>
        </p:blipFill>
        <p:spPr>
          <a:xfrm>
            <a:off x="2459832" y="1690688"/>
            <a:ext cx="7272336" cy="5192584"/>
          </a:xfrm>
          <a:prstGeom prst="rect">
            <a:avLst/>
          </a:prstGeom>
        </p:spPr>
      </p:pic>
      <p:pic>
        <p:nvPicPr>
          <p:cNvPr id="4" name="Picture 3"/>
          <p:cNvPicPr>
            <a:picLocks noChangeAspect="1"/>
          </p:cNvPicPr>
          <p:nvPr/>
        </p:nvPicPr>
        <p:blipFill>
          <a:blip r:embed="rId3"/>
          <a:stretch>
            <a:fillRect/>
          </a:stretch>
        </p:blipFill>
        <p:spPr>
          <a:xfrm>
            <a:off x="11015663" y="-1"/>
            <a:ext cx="1176337" cy="1176337"/>
          </a:xfrm>
          <a:prstGeom prst="rect">
            <a:avLst/>
          </a:prstGeom>
        </p:spPr>
      </p:pic>
    </p:spTree>
    <p:extLst>
      <p:ext uri="{BB962C8B-B14F-4D97-AF65-F5344CB8AC3E}">
        <p14:creationId xmlns:p14="http://schemas.microsoft.com/office/powerpoint/2010/main" val="1566185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Place Arrays, Get Hip Center, Map Knee</a:t>
            </a:r>
          </a:p>
        </p:txBody>
      </p:sp>
      <p:pic>
        <p:nvPicPr>
          <p:cNvPr id="3" name="Picture 2"/>
          <p:cNvPicPr>
            <a:picLocks noChangeAspect="1"/>
          </p:cNvPicPr>
          <p:nvPr/>
        </p:nvPicPr>
        <p:blipFill>
          <a:blip r:embed="rId2"/>
          <a:stretch>
            <a:fillRect/>
          </a:stretch>
        </p:blipFill>
        <p:spPr>
          <a:xfrm>
            <a:off x="5042969" y="2886075"/>
            <a:ext cx="7149031" cy="2700338"/>
          </a:xfrm>
          <a:prstGeom prst="rect">
            <a:avLst/>
          </a:prstGeom>
        </p:spPr>
      </p:pic>
      <p:pic>
        <p:nvPicPr>
          <p:cNvPr id="5" name="Picture 4"/>
          <p:cNvPicPr>
            <a:picLocks noChangeAspect="1"/>
          </p:cNvPicPr>
          <p:nvPr/>
        </p:nvPicPr>
        <p:blipFill>
          <a:blip r:embed="rId3"/>
          <a:stretch>
            <a:fillRect/>
          </a:stretch>
        </p:blipFill>
        <p:spPr>
          <a:xfrm>
            <a:off x="-485775" y="1789113"/>
            <a:ext cx="5712919" cy="3811588"/>
          </a:xfrm>
          <a:prstGeom prst="rect">
            <a:avLst/>
          </a:prstGeom>
        </p:spPr>
      </p:pic>
      <p:pic>
        <p:nvPicPr>
          <p:cNvPr id="6" name="Picture 5"/>
          <p:cNvPicPr>
            <a:picLocks noChangeAspect="1"/>
          </p:cNvPicPr>
          <p:nvPr/>
        </p:nvPicPr>
        <p:blipFill>
          <a:blip r:embed="rId4"/>
          <a:stretch>
            <a:fillRect/>
          </a:stretch>
        </p:blipFill>
        <p:spPr>
          <a:xfrm>
            <a:off x="11015663" y="-1"/>
            <a:ext cx="1176337" cy="1176337"/>
          </a:xfrm>
          <a:prstGeom prst="rect">
            <a:avLst/>
          </a:prstGeom>
        </p:spPr>
      </p:pic>
    </p:spTree>
    <p:extLst>
      <p:ext uri="{BB962C8B-B14F-4D97-AF65-F5344CB8AC3E}">
        <p14:creationId xmlns:p14="http://schemas.microsoft.com/office/powerpoint/2010/main" val="604708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6919" y="0"/>
            <a:ext cx="6160410" cy="6858000"/>
          </a:xfrm>
          <a:prstGeom prst="rect">
            <a:avLst/>
          </a:prstGeom>
        </p:spPr>
      </p:pic>
      <p:pic>
        <p:nvPicPr>
          <p:cNvPr id="3" name="Picture 2"/>
          <p:cNvPicPr>
            <a:picLocks noChangeAspect="1"/>
          </p:cNvPicPr>
          <p:nvPr/>
        </p:nvPicPr>
        <p:blipFill>
          <a:blip r:embed="rId3"/>
          <a:stretch>
            <a:fillRect/>
          </a:stretch>
        </p:blipFill>
        <p:spPr>
          <a:xfrm>
            <a:off x="11015663" y="-1"/>
            <a:ext cx="1176337" cy="1176337"/>
          </a:xfrm>
          <a:prstGeom prst="rect">
            <a:avLst/>
          </a:prstGeom>
        </p:spPr>
      </p:pic>
      <p:pic>
        <p:nvPicPr>
          <p:cNvPr id="4" name="Picture 3"/>
          <p:cNvPicPr>
            <a:picLocks noChangeAspect="1"/>
          </p:cNvPicPr>
          <p:nvPr/>
        </p:nvPicPr>
        <p:blipFill>
          <a:blip r:embed="rId4"/>
          <a:stretch>
            <a:fillRect/>
          </a:stretch>
        </p:blipFill>
        <p:spPr>
          <a:xfrm>
            <a:off x="6896100" y="0"/>
            <a:ext cx="2962275" cy="3380032"/>
          </a:xfrm>
          <a:prstGeom prst="rect">
            <a:avLst/>
          </a:prstGeom>
        </p:spPr>
      </p:pic>
      <p:pic>
        <p:nvPicPr>
          <p:cNvPr id="5" name="Picture 4"/>
          <p:cNvPicPr>
            <a:picLocks noChangeAspect="1"/>
          </p:cNvPicPr>
          <p:nvPr/>
        </p:nvPicPr>
        <p:blipFill>
          <a:blip r:embed="rId5"/>
          <a:stretch>
            <a:fillRect/>
          </a:stretch>
        </p:blipFill>
        <p:spPr>
          <a:xfrm>
            <a:off x="6896100" y="3280019"/>
            <a:ext cx="2847975" cy="3802193"/>
          </a:xfrm>
          <a:prstGeom prst="rect">
            <a:avLst/>
          </a:prstGeom>
        </p:spPr>
      </p:pic>
    </p:spTree>
    <p:extLst>
      <p:ext uri="{BB962C8B-B14F-4D97-AF65-F5344CB8AC3E}">
        <p14:creationId xmlns:p14="http://schemas.microsoft.com/office/powerpoint/2010/main" val="1068375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22237"/>
            <a:ext cx="10515600" cy="735013"/>
          </a:xfrm>
        </p:spPr>
        <p:txBody>
          <a:bodyPr/>
          <a:lstStyle/>
          <a:p>
            <a:pPr algn="ctr"/>
            <a:r>
              <a:rPr lang="en-US" dirty="0"/>
              <a:t>Adjust Initial Fit To “Balance Gaps”</a:t>
            </a:r>
          </a:p>
        </p:txBody>
      </p:sp>
      <p:pic>
        <p:nvPicPr>
          <p:cNvPr id="3" name="Picture 2"/>
          <p:cNvPicPr>
            <a:picLocks noChangeAspect="1"/>
          </p:cNvPicPr>
          <p:nvPr/>
        </p:nvPicPr>
        <p:blipFill>
          <a:blip r:embed="rId2"/>
          <a:stretch>
            <a:fillRect/>
          </a:stretch>
        </p:blipFill>
        <p:spPr>
          <a:xfrm>
            <a:off x="0" y="1936879"/>
            <a:ext cx="5551478" cy="3963859"/>
          </a:xfrm>
          <a:prstGeom prst="rect">
            <a:avLst/>
          </a:prstGeom>
        </p:spPr>
      </p:pic>
      <p:pic>
        <p:nvPicPr>
          <p:cNvPr id="6" name="Picture 5"/>
          <p:cNvPicPr>
            <a:picLocks noChangeAspect="1"/>
          </p:cNvPicPr>
          <p:nvPr/>
        </p:nvPicPr>
        <p:blipFill>
          <a:blip r:embed="rId3"/>
          <a:stretch>
            <a:fillRect/>
          </a:stretch>
        </p:blipFill>
        <p:spPr>
          <a:xfrm>
            <a:off x="5686424" y="1455911"/>
            <a:ext cx="6896389" cy="5172292"/>
          </a:xfrm>
          <a:prstGeom prst="rect">
            <a:avLst/>
          </a:prstGeom>
        </p:spPr>
      </p:pic>
      <p:pic>
        <p:nvPicPr>
          <p:cNvPr id="7" name="Picture 6"/>
          <p:cNvPicPr>
            <a:picLocks noChangeAspect="1"/>
          </p:cNvPicPr>
          <p:nvPr/>
        </p:nvPicPr>
        <p:blipFill>
          <a:blip r:embed="rId4"/>
          <a:stretch>
            <a:fillRect/>
          </a:stretch>
        </p:blipFill>
        <p:spPr>
          <a:xfrm>
            <a:off x="11015663" y="-1"/>
            <a:ext cx="1176337" cy="1176337"/>
          </a:xfrm>
          <a:prstGeom prst="rect">
            <a:avLst/>
          </a:prstGeom>
        </p:spPr>
      </p:pic>
    </p:spTree>
    <p:extLst>
      <p:ext uri="{BB962C8B-B14F-4D97-AF65-F5344CB8AC3E}">
        <p14:creationId xmlns:p14="http://schemas.microsoft.com/office/powerpoint/2010/main" val="1411517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91853" y="588167"/>
            <a:ext cx="9022558" cy="6015039"/>
          </a:xfrm>
          <a:prstGeom prst="rect">
            <a:avLst/>
          </a:prstGeom>
        </p:spPr>
      </p:pic>
      <p:pic>
        <p:nvPicPr>
          <p:cNvPr id="3" name="Picture 2"/>
          <p:cNvPicPr>
            <a:picLocks noChangeAspect="1"/>
          </p:cNvPicPr>
          <p:nvPr/>
        </p:nvPicPr>
        <p:blipFill>
          <a:blip r:embed="rId3"/>
          <a:stretch>
            <a:fillRect/>
          </a:stretch>
        </p:blipFill>
        <p:spPr>
          <a:xfrm>
            <a:off x="11015663" y="-1"/>
            <a:ext cx="1176337" cy="1176337"/>
          </a:xfrm>
          <a:prstGeom prst="rect">
            <a:avLst/>
          </a:prstGeom>
        </p:spPr>
      </p:pic>
    </p:spTree>
    <p:extLst>
      <p:ext uri="{BB962C8B-B14F-4D97-AF65-F5344CB8AC3E}">
        <p14:creationId xmlns:p14="http://schemas.microsoft.com/office/powerpoint/2010/main" val="358218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77900"/>
          </a:xfrm>
        </p:spPr>
        <p:txBody>
          <a:bodyPr/>
          <a:lstStyle/>
          <a:p>
            <a:pPr algn="ctr"/>
            <a:r>
              <a:rPr lang="en-US" dirty="0"/>
              <a:t> Goals of Hip/Knee Replacement</a:t>
            </a:r>
          </a:p>
        </p:txBody>
      </p:sp>
      <p:sp>
        <p:nvSpPr>
          <p:cNvPr id="3" name="Content Placeholder 2"/>
          <p:cNvSpPr>
            <a:spLocks noGrp="1"/>
          </p:cNvSpPr>
          <p:nvPr>
            <p:ph idx="1"/>
          </p:nvPr>
        </p:nvSpPr>
        <p:spPr>
          <a:xfrm>
            <a:off x="838200" y="1470820"/>
            <a:ext cx="10515600" cy="3709987"/>
          </a:xfrm>
        </p:spPr>
        <p:txBody>
          <a:bodyPr/>
          <a:lstStyle/>
          <a:p>
            <a:r>
              <a:rPr lang="en-US" dirty="0"/>
              <a:t>How do we determine what angles/depths/rotations/tension/length</a:t>
            </a:r>
          </a:p>
          <a:p>
            <a:pPr lvl="1"/>
            <a:r>
              <a:rPr lang="en-US" dirty="0"/>
              <a:t>Current techniques with manual instruments, Cutting guides/Jig</a:t>
            </a:r>
          </a:p>
          <a:p>
            <a:pPr lvl="1"/>
            <a:endParaRPr lang="en-US" dirty="0"/>
          </a:p>
        </p:txBody>
      </p:sp>
      <p:pic>
        <p:nvPicPr>
          <p:cNvPr id="6" name="Content Placeholder 3"/>
          <p:cNvPicPr>
            <a:picLocks noChangeAspect="1"/>
          </p:cNvPicPr>
          <p:nvPr/>
        </p:nvPicPr>
        <p:blipFill>
          <a:blip r:embed="rId2"/>
          <a:stretch>
            <a:fillRect/>
          </a:stretch>
        </p:blipFill>
        <p:spPr>
          <a:xfrm>
            <a:off x="3178084" y="2700337"/>
            <a:ext cx="5549991" cy="4157663"/>
          </a:xfrm>
          <a:prstGeom prst="rect">
            <a:avLst/>
          </a:prstGeom>
        </p:spPr>
      </p:pic>
      <p:pic>
        <p:nvPicPr>
          <p:cNvPr id="7" name="Picture 6"/>
          <p:cNvPicPr>
            <a:picLocks noChangeAspect="1"/>
          </p:cNvPicPr>
          <p:nvPr/>
        </p:nvPicPr>
        <p:blipFill>
          <a:blip r:embed="rId3"/>
          <a:stretch>
            <a:fillRect/>
          </a:stretch>
        </p:blipFill>
        <p:spPr>
          <a:xfrm>
            <a:off x="11044238" y="0"/>
            <a:ext cx="1204911" cy="1204911"/>
          </a:xfrm>
          <a:prstGeom prst="rect">
            <a:avLst/>
          </a:prstGeom>
        </p:spPr>
      </p:pic>
      <p:pic>
        <p:nvPicPr>
          <p:cNvPr id="8" name="Picture 7"/>
          <p:cNvPicPr>
            <a:picLocks noChangeAspect="1"/>
          </p:cNvPicPr>
          <p:nvPr/>
        </p:nvPicPr>
        <p:blipFill>
          <a:blip r:embed="rId3"/>
          <a:stretch>
            <a:fillRect/>
          </a:stretch>
        </p:blipFill>
        <p:spPr>
          <a:xfrm>
            <a:off x="11015663" y="-1"/>
            <a:ext cx="1176337" cy="1176337"/>
          </a:xfrm>
          <a:prstGeom prst="rect">
            <a:avLst/>
          </a:prstGeom>
        </p:spPr>
      </p:pic>
    </p:spTree>
    <p:extLst>
      <p:ext uri="{BB962C8B-B14F-4D97-AF65-F5344CB8AC3E}">
        <p14:creationId xmlns:p14="http://schemas.microsoft.com/office/powerpoint/2010/main" val="591568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36613" y="1176336"/>
            <a:ext cx="10179050" cy="5089525"/>
          </a:xfrm>
          <a:prstGeom prst="rect">
            <a:avLst/>
          </a:prstGeom>
        </p:spPr>
      </p:pic>
      <p:pic>
        <p:nvPicPr>
          <p:cNvPr id="9" name="Picture 8"/>
          <p:cNvPicPr>
            <a:picLocks noChangeAspect="1"/>
          </p:cNvPicPr>
          <p:nvPr/>
        </p:nvPicPr>
        <p:blipFill>
          <a:blip r:embed="rId3"/>
          <a:stretch>
            <a:fillRect/>
          </a:stretch>
        </p:blipFill>
        <p:spPr>
          <a:xfrm>
            <a:off x="11015663" y="-1"/>
            <a:ext cx="1176337" cy="1176337"/>
          </a:xfrm>
          <a:prstGeom prst="rect">
            <a:avLst/>
          </a:prstGeom>
        </p:spPr>
      </p:pic>
    </p:spTree>
    <p:extLst>
      <p:ext uri="{BB962C8B-B14F-4D97-AF65-F5344CB8AC3E}">
        <p14:creationId xmlns:p14="http://schemas.microsoft.com/office/powerpoint/2010/main" val="386098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1" descr="001_Pre_Planning.jpg"/>
          <p:cNvPicPr>
            <a:picLocks noChangeAspect="1"/>
          </p:cNvPicPr>
          <p:nvPr/>
        </p:nvPicPr>
        <p:blipFill>
          <a:blip r:embed="rId2"/>
          <a:srcRect t="686" r="27000" b="1371"/>
          <a:stretch>
            <a:fillRect/>
          </a:stretch>
        </p:blipFill>
        <p:spPr>
          <a:xfrm>
            <a:off x="1905000" y="-178812"/>
            <a:ext cx="8361350" cy="70114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stretch>
            <a:fillRect/>
          </a:stretch>
        </p:blipFill>
        <p:spPr>
          <a:xfrm>
            <a:off x="11015663" y="-1"/>
            <a:ext cx="1176337" cy="1176337"/>
          </a:xfrm>
          <a:prstGeom prst="rect">
            <a:avLst/>
          </a:prstGeom>
        </p:spPr>
      </p:pic>
    </p:spTree>
    <p:extLst>
      <p:ext uri="{BB962C8B-B14F-4D97-AF65-F5344CB8AC3E}">
        <p14:creationId xmlns:p14="http://schemas.microsoft.com/office/powerpoint/2010/main" val="802295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Content Placeholder 4" descr="017_Implant_Planning1.jpg"/>
          <p:cNvPicPr>
            <a:picLocks noChangeAspect="1"/>
          </p:cNvPicPr>
          <p:nvPr/>
        </p:nvPicPr>
        <p:blipFill>
          <a:blip r:embed="rId2"/>
          <a:srcRect t="1371" r="27000" b="2057"/>
          <a:stretch>
            <a:fillRect/>
          </a:stretch>
        </p:blipFill>
        <p:spPr>
          <a:xfrm>
            <a:off x="2251960" y="304800"/>
            <a:ext cx="7465128" cy="617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stretch>
            <a:fillRect/>
          </a:stretch>
        </p:blipFill>
        <p:spPr>
          <a:xfrm>
            <a:off x="11015663" y="-1"/>
            <a:ext cx="1176337" cy="1176337"/>
          </a:xfrm>
          <a:prstGeom prst="rect">
            <a:avLst/>
          </a:prstGeom>
        </p:spPr>
      </p:pic>
    </p:spTree>
    <p:extLst>
      <p:ext uri="{BB962C8B-B14F-4D97-AF65-F5344CB8AC3E}">
        <p14:creationId xmlns:p14="http://schemas.microsoft.com/office/powerpoint/2010/main" val="128615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76810" name="Rectangle 10"/>
          <p:cNvSpPr>
            <a:spLocks noGrp="1" noRot="1" noChangeArrowheads="1"/>
          </p:cNvSpPr>
          <p:nvPr>
            <p:ph type="title"/>
          </p:nvPr>
        </p:nvSpPr>
        <p:spPr>
          <a:xfrm>
            <a:off x="1905000" y="0"/>
            <a:ext cx="8229600" cy="1143000"/>
          </a:xfrm>
        </p:spPr>
        <p:txBody>
          <a:bodyPr/>
          <a:lstStyle/>
          <a:p>
            <a:pPr>
              <a:defRPr/>
            </a:pPr>
            <a:r>
              <a:rPr lang="en-US" sz="3600"/>
              <a:t>Intraoperative planning and balancing.</a:t>
            </a:r>
          </a:p>
        </p:txBody>
      </p:sp>
      <p:pic>
        <p:nvPicPr>
          <p:cNvPr id="82948" name="Picture 17" descr="004_Joint_Balancing10"/>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54" y="1082867"/>
            <a:ext cx="6346983" cy="5586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950" name="Picture 19" descr="008_Joint_Balancing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0724" y="1082867"/>
            <a:ext cx="7303443" cy="55868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11015663" y="-1"/>
            <a:ext cx="1176337" cy="1176337"/>
          </a:xfrm>
          <a:prstGeom prst="rect">
            <a:avLst/>
          </a:prstGeom>
        </p:spPr>
      </p:pic>
    </p:spTree>
    <p:extLst>
      <p:ext uri="{BB962C8B-B14F-4D97-AF65-F5344CB8AC3E}">
        <p14:creationId xmlns:p14="http://schemas.microsoft.com/office/powerpoint/2010/main" val="740626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16" descr="011_Implant_Planning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864" y="0"/>
            <a:ext cx="9661878" cy="6850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11015663" y="28575"/>
            <a:ext cx="1176337" cy="1176337"/>
          </a:xfrm>
          <a:prstGeom prst="rect">
            <a:avLst/>
          </a:prstGeom>
        </p:spPr>
      </p:pic>
    </p:spTree>
    <p:extLst>
      <p:ext uri="{BB962C8B-B14F-4D97-AF65-F5344CB8AC3E}">
        <p14:creationId xmlns:p14="http://schemas.microsoft.com/office/powerpoint/2010/main" val="901779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757488" y="1690688"/>
            <a:ext cx="7034355" cy="4678188"/>
          </a:xfrm>
          <a:prstGeom prst="rect">
            <a:avLst/>
          </a:prstGeom>
        </p:spPr>
      </p:pic>
      <p:sp>
        <p:nvSpPr>
          <p:cNvPr id="7" name="Title 6"/>
          <p:cNvSpPr>
            <a:spLocks noGrp="1"/>
          </p:cNvSpPr>
          <p:nvPr>
            <p:ph type="title"/>
          </p:nvPr>
        </p:nvSpPr>
        <p:spPr/>
        <p:txBody>
          <a:bodyPr/>
          <a:lstStyle/>
          <a:p>
            <a:pPr algn="ctr"/>
            <a:r>
              <a:rPr lang="en-US" dirty="0"/>
              <a:t>Start TKA, Robotic Arm Makes Cuts</a:t>
            </a:r>
            <a:r>
              <a:rPr lang="mr-IN" dirty="0"/>
              <a:t>…</a:t>
            </a:r>
            <a:endParaRPr lang="en-US" dirty="0"/>
          </a:p>
        </p:txBody>
      </p:sp>
      <p:pic>
        <p:nvPicPr>
          <p:cNvPr id="4" name="Picture 3"/>
          <p:cNvPicPr>
            <a:picLocks noChangeAspect="1"/>
          </p:cNvPicPr>
          <p:nvPr/>
        </p:nvPicPr>
        <p:blipFill>
          <a:blip r:embed="rId3"/>
          <a:stretch>
            <a:fillRect/>
          </a:stretch>
        </p:blipFill>
        <p:spPr>
          <a:xfrm>
            <a:off x="11015663" y="-1"/>
            <a:ext cx="1176337" cy="1176337"/>
          </a:xfrm>
          <a:prstGeom prst="rect">
            <a:avLst/>
          </a:prstGeom>
        </p:spPr>
      </p:pic>
    </p:spTree>
    <p:extLst>
      <p:ext uri="{BB962C8B-B14F-4D97-AF65-F5344CB8AC3E}">
        <p14:creationId xmlns:p14="http://schemas.microsoft.com/office/powerpoint/2010/main" val="225078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1513" y="3557588"/>
            <a:ext cx="5562350" cy="3114916"/>
          </a:xfrm>
          <a:prstGeom prst="rect">
            <a:avLst/>
          </a:prstGeom>
        </p:spPr>
      </p:pic>
      <p:pic>
        <p:nvPicPr>
          <p:cNvPr id="3" name="Picture 2"/>
          <p:cNvPicPr>
            <a:picLocks noChangeAspect="1"/>
          </p:cNvPicPr>
          <p:nvPr/>
        </p:nvPicPr>
        <p:blipFill>
          <a:blip r:embed="rId3"/>
          <a:stretch>
            <a:fillRect/>
          </a:stretch>
        </p:blipFill>
        <p:spPr>
          <a:xfrm>
            <a:off x="671513" y="164427"/>
            <a:ext cx="4563351" cy="3271837"/>
          </a:xfrm>
          <a:prstGeom prst="rect">
            <a:avLst/>
          </a:prstGeom>
        </p:spPr>
      </p:pic>
      <p:pic>
        <p:nvPicPr>
          <p:cNvPr id="4" name="Picture 3"/>
          <p:cNvPicPr>
            <a:picLocks noChangeAspect="1"/>
          </p:cNvPicPr>
          <p:nvPr/>
        </p:nvPicPr>
        <p:blipFill>
          <a:blip r:embed="rId4"/>
          <a:stretch>
            <a:fillRect/>
          </a:stretch>
        </p:blipFill>
        <p:spPr>
          <a:xfrm>
            <a:off x="6094636" y="3211754"/>
            <a:ext cx="6237637" cy="3460749"/>
          </a:xfrm>
          <a:prstGeom prst="rect">
            <a:avLst/>
          </a:prstGeom>
        </p:spPr>
      </p:pic>
      <p:pic>
        <p:nvPicPr>
          <p:cNvPr id="5" name="Picture 4"/>
          <p:cNvPicPr>
            <a:picLocks noChangeAspect="1"/>
          </p:cNvPicPr>
          <p:nvPr/>
        </p:nvPicPr>
        <p:blipFill>
          <a:blip r:embed="rId5"/>
          <a:stretch>
            <a:fillRect/>
          </a:stretch>
        </p:blipFill>
        <p:spPr>
          <a:xfrm>
            <a:off x="5234864" y="1000126"/>
            <a:ext cx="7350726" cy="2940290"/>
          </a:xfrm>
          <a:prstGeom prst="rect">
            <a:avLst/>
          </a:prstGeom>
        </p:spPr>
      </p:pic>
      <p:grpSp>
        <p:nvGrpSpPr>
          <p:cNvPr id="6" name="Group 55"/>
          <p:cNvGrpSpPr>
            <a:grpSpLocks/>
          </p:cNvGrpSpPr>
          <p:nvPr/>
        </p:nvGrpSpPr>
        <p:grpSpPr bwMode="auto">
          <a:xfrm>
            <a:off x="5602288" y="164427"/>
            <a:ext cx="2387600" cy="750887"/>
            <a:chOff x="3898" y="3501"/>
            <a:chExt cx="873" cy="599"/>
          </a:xfrm>
        </p:grpSpPr>
        <p:sp>
          <p:nvSpPr>
            <p:cNvPr id="7" name="Rectangle 56"/>
            <p:cNvSpPr>
              <a:spLocks noChangeArrowheads="1"/>
            </p:cNvSpPr>
            <p:nvPr/>
          </p:nvSpPr>
          <p:spPr bwMode="auto">
            <a:xfrm>
              <a:off x="3898" y="3501"/>
              <a:ext cx="278" cy="203"/>
            </a:xfrm>
            <a:prstGeom prst="rect">
              <a:avLst/>
            </a:prstGeom>
            <a:solidFill>
              <a:srgbClr val="00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333333"/>
                </a:solidFill>
                <a:latin typeface="Cambria" charset="0"/>
                <a:ea typeface="ＭＳ Ｐゴシック" charset="0"/>
              </a:endParaRPr>
            </a:p>
          </p:txBody>
        </p:sp>
        <p:sp>
          <p:nvSpPr>
            <p:cNvPr id="8" name="Rectangle 57"/>
            <p:cNvSpPr>
              <a:spLocks noChangeArrowheads="1"/>
            </p:cNvSpPr>
            <p:nvPr/>
          </p:nvSpPr>
          <p:spPr bwMode="auto">
            <a:xfrm>
              <a:off x="3898" y="3699"/>
              <a:ext cx="278" cy="204"/>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333333"/>
                </a:solidFill>
                <a:latin typeface="Cambria" charset="0"/>
                <a:ea typeface="ＭＳ Ｐゴシック" charset="0"/>
              </a:endParaRPr>
            </a:p>
          </p:txBody>
        </p:sp>
        <p:sp>
          <p:nvSpPr>
            <p:cNvPr id="9" name="Rectangle 58"/>
            <p:cNvSpPr>
              <a:spLocks noChangeArrowheads="1"/>
            </p:cNvSpPr>
            <p:nvPr/>
          </p:nvSpPr>
          <p:spPr bwMode="auto">
            <a:xfrm>
              <a:off x="3898" y="3897"/>
              <a:ext cx="278" cy="200"/>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333333"/>
                </a:solidFill>
                <a:latin typeface="Cambria" charset="0"/>
                <a:ea typeface="ＭＳ Ｐゴシック" charset="0"/>
              </a:endParaRPr>
            </a:p>
          </p:txBody>
        </p:sp>
        <p:sp>
          <p:nvSpPr>
            <p:cNvPr id="10" name="Rectangle 59"/>
            <p:cNvSpPr>
              <a:spLocks noChangeArrowheads="1"/>
            </p:cNvSpPr>
            <p:nvPr/>
          </p:nvSpPr>
          <p:spPr bwMode="auto">
            <a:xfrm>
              <a:off x="4176" y="3502"/>
              <a:ext cx="595" cy="201"/>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solidFill>
                    <a:srgbClr val="333333"/>
                  </a:solidFill>
                  <a:latin typeface="Cambria" charset="0"/>
                  <a:ea typeface="ＭＳ Ｐゴシック" charset="0"/>
                </a:rPr>
                <a:t>Resected bone</a:t>
              </a:r>
            </a:p>
          </p:txBody>
        </p:sp>
        <p:sp>
          <p:nvSpPr>
            <p:cNvPr id="11" name="Rectangle 60"/>
            <p:cNvSpPr>
              <a:spLocks noChangeArrowheads="1"/>
            </p:cNvSpPr>
            <p:nvPr/>
          </p:nvSpPr>
          <p:spPr bwMode="auto">
            <a:xfrm>
              <a:off x="4176" y="3700"/>
              <a:ext cx="595" cy="203"/>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dirty="0">
                  <a:solidFill>
                    <a:srgbClr val="333333"/>
                  </a:solidFill>
                  <a:latin typeface="Cambria" charset="0"/>
                  <a:ea typeface="ＭＳ Ｐゴシック" charset="0"/>
                </a:rPr>
                <a:t>0.5mm</a:t>
              </a:r>
            </a:p>
          </p:txBody>
        </p:sp>
        <p:sp>
          <p:nvSpPr>
            <p:cNvPr id="12" name="Rectangle 61"/>
            <p:cNvSpPr>
              <a:spLocks noChangeArrowheads="1"/>
            </p:cNvSpPr>
            <p:nvPr/>
          </p:nvSpPr>
          <p:spPr bwMode="auto">
            <a:xfrm>
              <a:off x="4176" y="3897"/>
              <a:ext cx="595" cy="203"/>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solidFill>
                    <a:srgbClr val="333333"/>
                  </a:solidFill>
                  <a:latin typeface="Cambria" charset="0"/>
                  <a:ea typeface="ＭＳ Ｐゴシック" charset="0"/>
                </a:rPr>
                <a:t>1mm</a:t>
              </a:r>
            </a:p>
          </p:txBody>
        </p:sp>
      </p:grpSp>
    </p:spTree>
    <p:extLst>
      <p:ext uri="{BB962C8B-B14F-4D97-AF65-F5344CB8AC3E}">
        <p14:creationId xmlns:p14="http://schemas.microsoft.com/office/powerpoint/2010/main" val="1181378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8587" y="-253290"/>
            <a:ext cx="5543550" cy="3518778"/>
          </a:xfrm>
          <a:prstGeom prst="rect">
            <a:avLst/>
          </a:prstGeom>
        </p:spPr>
      </p:pic>
      <p:pic>
        <p:nvPicPr>
          <p:cNvPr id="3" name="Picture 2"/>
          <p:cNvPicPr>
            <a:picLocks noChangeAspect="1"/>
          </p:cNvPicPr>
          <p:nvPr/>
        </p:nvPicPr>
        <p:blipFill>
          <a:blip r:embed="rId3"/>
          <a:stretch>
            <a:fillRect/>
          </a:stretch>
        </p:blipFill>
        <p:spPr>
          <a:xfrm>
            <a:off x="5414963" y="-410453"/>
            <a:ext cx="5835651" cy="4084956"/>
          </a:xfrm>
          <a:prstGeom prst="rect">
            <a:avLst/>
          </a:prstGeom>
        </p:spPr>
      </p:pic>
      <p:pic>
        <p:nvPicPr>
          <p:cNvPr id="5" name="Picture 4"/>
          <p:cNvPicPr>
            <a:picLocks noChangeAspect="1"/>
          </p:cNvPicPr>
          <p:nvPr/>
        </p:nvPicPr>
        <p:blipFill>
          <a:blip r:embed="rId4"/>
          <a:stretch>
            <a:fillRect/>
          </a:stretch>
        </p:blipFill>
        <p:spPr>
          <a:xfrm>
            <a:off x="2343149" y="3114675"/>
            <a:ext cx="7188199" cy="4043362"/>
          </a:xfrm>
          <a:prstGeom prst="rect">
            <a:avLst/>
          </a:prstGeom>
        </p:spPr>
      </p:pic>
    </p:spTree>
    <p:extLst>
      <p:ext uri="{BB962C8B-B14F-4D97-AF65-F5344CB8AC3E}">
        <p14:creationId xmlns:p14="http://schemas.microsoft.com/office/powerpoint/2010/main" val="480789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Robotics &amp; TKA</a:t>
            </a:r>
          </a:p>
        </p:txBody>
      </p:sp>
      <p:sp>
        <p:nvSpPr>
          <p:cNvPr id="3" name="Content Placeholder 2"/>
          <p:cNvSpPr>
            <a:spLocks noGrp="1"/>
          </p:cNvSpPr>
          <p:nvPr>
            <p:ph idx="1"/>
          </p:nvPr>
        </p:nvSpPr>
        <p:spPr/>
        <p:txBody>
          <a:bodyPr/>
          <a:lstStyle/>
          <a:p>
            <a:r>
              <a:rPr lang="en-US" dirty="0"/>
              <a:t>In my practice</a:t>
            </a:r>
          </a:p>
          <a:p>
            <a:pPr lvl="1"/>
            <a:r>
              <a:rPr lang="en-US" dirty="0"/>
              <a:t>Started using 2019	</a:t>
            </a:r>
          </a:p>
          <a:p>
            <a:pPr lvl="2"/>
            <a:r>
              <a:rPr lang="en-US" dirty="0"/>
              <a:t>I clinically have not seen my robotic patients do any better than non-robotic cases</a:t>
            </a:r>
          </a:p>
          <a:p>
            <a:pPr lvl="2"/>
            <a:r>
              <a:rPr lang="en-US" dirty="0"/>
              <a:t>Gives me comfort that I have the alignment where I want it</a:t>
            </a:r>
          </a:p>
          <a:p>
            <a:pPr lvl="1"/>
            <a:endParaRPr lang="en-US" dirty="0"/>
          </a:p>
          <a:p>
            <a:pPr lvl="1"/>
            <a:r>
              <a:rPr lang="en-US" dirty="0"/>
              <a:t>Adds ~ 30 minutes per case currently</a:t>
            </a:r>
          </a:p>
          <a:p>
            <a:pPr lvl="1"/>
            <a:endParaRPr lang="en-US" dirty="0"/>
          </a:p>
          <a:p>
            <a:pPr lvl="1"/>
            <a:r>
              <a:rPr lang="en-US" dirty="0"/>
              <a:t>May be better suited for really complex cases and not just every TKA</a:t>
            </a:r>
          </a:p>
          <a:p>
            <a:pPr lvl="1"/>
            <a:endParaRPr lang="en-US" dirty="0"/>
          </a:p>
          <a:p>
            <a:pPr lvl="1"/>
            <a:r>
              <a:rPr lang="en-US" dirty="0"/>
              <a:t>Continuing to use it and see	</a:t>
            </a:r>
          </a:p>
          <a:p>
            <a:pPr lvl="1"/>
            <a:endParaRPr lang="en-US" dirty="0"/>
          </a:p>
        </p:txBody>
      </p:sp>
      <p:pic>
        <p:nvPicPr>
          <p:cNvPr id="4" name="Picture 3"/>
          <p:cNvPicPr>
            <a:picLocks noChangeAspect="1"/>
          </p:cNvPicPr>
          <p:nvPr/>
        </p:nvPicPr>
        <p:blipFill>
          <a:blip r:embed="rId2"/>
          <a:stretch>
            <a:fillRect/>
          </a:stretch>
        </p:blipFill>
        <p:spPr>
          <a:xfrm>
            <a:off x="11015663" y="-1"/>
            <a:ext cx="1176337" cy="1176337"/>
          </a:xfrm>
          <a:prstGeom prst="rect">
            <a:avLst/>
          </a:prstGeom>
        </p:spPr>
      </p:pic>
    </p:spTree>
    <p:extLst>
      <p:ext uri="{BB962C8B-B14F-4D97-AF65-F5344CB8AC3E}">
        <p14:creationId xmlns:p14="http://schemas.microsoft.com/office/powerpoint/2010/main" val="1506954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292099"/>
          </a:xfrm>
        </p:spPr>
        <p:txBody>
          <a:bodyPr>
            <a:normAutofit fontScale="90000"/>
          </a:bodyPr>
          <a:lstStyle/>
          <a:p>
            <a:pPr algn="ctr"/>
            <a:r>
              <a:rPr lang="en-US" dirty="0"/>
              <a:t>Robotics &amp; THA</a:t>
            </a:r>
          </a:p>
        </p:txBody>
      </p:sp>
      <p:pic>
        <p:nvPicPr>
          <p:cNvPr id="4" name="Content Placeholder 3"/>
          <p:cNvPicPr>
            <a:picLocks noGrp="1" noChangeAspect="1"/>
          </p:cNvPicPr>
          <p:nvPr>
            <p:ph idx="1"/>
          </p:nvPr>
        </p:nvPicPr>
        <p:blipFill>
          <a:blip r:embed="rId2"/>
          <a:srcRect l="-25598" r="-25598"/>
          <a:stretch>
            <a:fillRect/>
          </a:stretch>
        </p:blipFill>
        <p:spPr>
          <a:xfrm>
            <a:off x="1659196" y="2199847"/>
            <a:ext cx="9102208" cy="4972478"/>
          </a:xfrm>
        </p:spPr>
      </p:pic>
      <p:sp>
        <p:nvSpPr>
          <p:cNvPr id="3" name="TextBox 2"/>
          <p:cNvSpPr txBox="1"/>
          <p:nvPr/>
        </p:nvSpPr>
        <p:spPr>
          <a:xfrm>
            <a:off x="838200" y="771222"/>
            <a:ext cx="5092676" cy="1754326"/>
          </a:xfrm>
          <a:prstGeom prst="rect">
            <a:avLst/>
          </a:prstGeom>
          <a:noFill/>
        </p:spPr>
        <p:txBody>
          <a:bodyPr wrap="none" rtlCol="0">
            <a:spAutoFit/>
          </a:bodyPr>
          <a:lstStyle/>
          <a:p>
            <a:r>
              <a:rPr lang="en-US" b="1" u="sng" dirty="0"/>
              <a:t>Goal is a stable hip and equal leg lengths</a:t>
            </a:r>
          </a:p>
          <a:p>
            <a:endParaRPr lang="en-US" dirty="0"/>
          </a:p>
          <a:p>
            <a:r>
              <a:rPr lang="en-US" dirty="0"/>
              <a:t>Acetabulum: Position very important for hip stability</a:t>
            </a:r>
          </a:p>
          <a:p>
            <a:endParaRPr lang="en-US" dirty="0"/>
          </a:p>
          <a:p>
            <a:r>
              <a:rPr lang="en-US" dirty="0"/>
              <a:t>Femur: Important in length and offset</a:t>
            </a:r>
          </a:p>
          <a:p>
            <a:endParaRPr lang="en-US" dirty="0"/>
          </a:p>
        </p:txBody>
      </p:sp>
      <p:pic>
        <p:nvPicPr>
          <p:cNvPr id="8" name="Picture 7"/>
          <p:cNvPicPr>
            <a:picLocks noChangeAspect="1"/>
          </p:cNvPicPr>
          <p:nvPr/>
        </p:nvPicPr>
        <p:blipFill>
          <a:blip r:embed="rId3"/>
          <a:stretch>
            <a:fillRect/>
          </a:stretch>
        </p:blipFill>
        <p:spPr>
          <a:xfrm>
            <a:off x="11015663" y="-1"/>
            <a:ext cx="1176337" cy="1176337"/>
          </a:xfrm>
          <a:prstGeom prst="rect">
            <a:avLst/>
          </a:prstGeom>
        </p:spPr>
      </p:pic>
    </p:spTree>
    <p:extLst>
      <p:ext uri="{BB962C8B-B14F-4D97-AF65-F5344CB8AC3E}">
        <p14:creationId xmlns:p14="http://schemas.microsoft.com/office/powerpoint/2010/main" val="403535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05307"/>
          </a:xfrm>
        </p:spPr>
        <p:txBody>
          <a:bodyPr/>
          <a:lstStyle/>
          <a:p>
            <a:pPr algn="ctr"/>
            <a:r>
              <a:rPr lang="en-US" dirty="0"/>
              <a:t>Goals of Hip/Knee Replacement</a:t>
            </a:r>
          </a:p>
        </p:txBody>
      </p:sp>
      <p:pic>
        <p:nvPicPr>
          <p:cNvPr id="7" name="Content Placeholder 3"/>
          <p:cNvPicPr>
            <a:picLocks noChangeAspect="1"/>
          </p:cNvPicPr>
          <p:nvPr/>
        </p:nvPicPr>
        <p:blipFill>
          <a:blip r:embed="rId2"/>
          <a:stretch>
            <a:fillRect/>
          </a:stretch>
        </p:blipFill>
        <p:spPr>
          <a:xfrm>
            <a:off x="2855146" y="3720721"/>
            <a:ext cx="7243144" cy="2905442"/>
          </a:xfrm>
          <a:prstGeom prst="rect">
            <a:avLst/>
          </a:prstGeom>
        </p:spPr>
      </p:pic>
      <p:sp>
        <p:nvSpPr>
          <p:cNvPr id="8" name="Content Placeholder 7"/>
          <p:cNvSpPr>
            <a:spLocks noGrp="1"/>
          </p:cNvSpPr>
          <p:nvPr>
            <p:ph idx="1"/>
          </p:nvPr>
        </p:nvSpPr>
        <p:spPr>
          <a:xfrm>
            <a:off x="838200" y="1170432"/>
            <a:ext cx="10515600" cy="4351338"/>
          </a:xfrm>
        </p:spPr>
        <p:txBody>
          <a:bodyPr/>
          <a:lstStyle/>
          <a:p>
            <a:pPr marL="0" lvl="0" indent="0">
              <a:lnSpc>
                <a:spcPct val="100000"/>
              </a:lnSpc>
              <a:spcBef>
                <a:spcPts val="0"/>
              </a:spcBef>
              <a:buNone/>
            </a:pPr>
            <a:r>
              <a:rPr lang="en-US" b="1" u="sng" dirty="0"/>
              <a:t>Accuracy</a:t>
            </a:r>
            <a:r>
              <a:rPr lang="en-US" dirty="0"/>
              <a:t>: refers to the closeness of a measured value to a standard.</a:t>
            </a:r>
          </a:p>
          <a:p>
            <a:pPr marL="0" lvl="0" indent="0">
              <a:lnSpc>
                <a:spcPct val="100000"/>
              </a:lnSpc>
              <a:spcBef>
                <a:spcPts val="0"/>
              </a:spcBef>
              <a:buNone/>
            </a:pPr>
            <a:endParaRPr lang="en-US" dirty="0"/>
          </a:p>
          <a:p>
            <a:pPr marL="0" lvl="0" indent="0">
              <a:lnSpc>
                <a:spcPct val="100000"/>
              </a:lnSpc>
              <a:spcBef>
                <a:spcPts val="0"/>
              </a:spcBef>
              <a:buNone/>
            </a:pPr>
            <a:r>
              <a:rPr lang="en-US" b="1" u="sng" dirty="0"/>
              <a:t>Precision</a:t>
            </a:r>
            <a:r>
              <a:rPr lang="en-US" b="1" dirty="0"/>
              <a:t>: </a:t>
            </a:r>
            <a:r>
              <a:rPr lang="en-US" dirty="0"/>
              <a:t>refers to the closeness of two or more measurements to each other</a:t>
            </a:r>
            <a:r>
              <a:rPr lang="mr-IN" dirty="0"/>
              <a:t>……</a:t>
            </a:r>
            <a:r>
              <a:rPr lang="en-US" dirty="0"/>
              <a:t>CAN BE PRECISE BUT WRONG</a:t>
            </a:r>
            <a:r>
              <a:rPr lang="mr-IN" dirty="0"/>
              <a:t>……</a:t>
            </a:r>
            <a:endParaRPr lang="en-US" dirty="0"/>
          </a:p>
        </p:txBody>
      </p:sp>
      <p:pic>
        <p:nvPicPr>
          <p:cNvPr id="9" name="Picture 8"/>
          <p:cNvPicPr>
            <a:picLocks noChangeAspect="1"/>
          </p:cNvPicPr>
          <p:nvPr/>
        </p:nvPicPr>
        <p:blipFill>
          <a:blip r:embed="rId3"/>
          <a:stretch>
            <a:fillRect/>
          </a:stretch>
        </p:blipFill>
        <p:spPr>
          <a:xfrm>
            <a:off x="11015663" y="-1"/>
            <a:ext cx="1176337" cy="1176337"/>
          </a:xfrm>
          <a:prstGeom prst="rect">
            <a:avLst/>
          </a:prstGeom>
        </p:spPr>
      </p:pic>
    </p:spTree>
    <p:extLst>
      <p:ext uri="{BB962C8B-B14F-4D97-AF65-F5344CB8AC3E}">
        <p14:creationId xmlns:p14="http://schemas.microsoft.com/office/powerpoint/2010/main" val="14005071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Acetabulum &amp; THA</a:t>
            </a:r>
          </a:p>
        </p:txBody>
      </p:sp>
      <p:sp>
        <p:nvSpPr>
          <p:cNvPr id="3" name="Content Placeholder 2"/>
          <p:cNvSpPr>
            <a:spLocks noGrp="1"/>
          </p:cNvSpPr>
          <p:nvPr>
            <p:ph idx="1"/>
          </p:nvPr>
        </p:nvSpPr>
        <p:spPr/>
        <p:txBody>
          <a:bodyPr>
            <a:normAutofit/>
          </a:bodyPr>
          <a:lstStyle/>
          <a:p>
            <a:r>
              <a:rPr lang="en-US" dirty="0"/>
              <a:t>Acetabulum/socket </a:t>
            </a:r>
          </a:p>
          <a:p>
            <a:pPr lvl="1"/>
            <a:r>
              <a:rPr lang="en-US" dirty="0"/>
              <a:t>Position Affects Stability</a:t>
            </a:r>
          </a:p>
          <a:p>
            <a:pPr lvl="1"/>
            <a:r>
              <a:rPr lang="en-US" dirty="0"/>
              <a:t>Affects ROM</a:t>
            </a:r>
          </a:p>
          <a:p>
            <a:pPr lvl="1"/>
            <a:r>
              <a:rPr lang="en-US" dirty="0"/>
              <a:t>Tough part to get into right position</a:t>
            </a:r>
          </a:p>
          <a:p>
            <a:endParaRPr lang="en-US" dirty="0"/>
          </a:p>
        </p:txBody>
      </p:sp>
      <p:pic>
        <p:nvPicPr>
          <p:cNvPr id="4" name="Picture 3"/>
          <p:cNvPicPr>
            <a:picLocks noChangeAspect="1"/>
          </p:cNvPicPr>
          <p:nvPr/>
        </p:nvPicPr>
        <p:blipFill>
          <a:blip r:embed="rId2"/>
          <a:stretch>
            <a:fillRect/>
          </a:stretch>
        </p:blipFill>
        <p:spPr>
          <a:xfrm>
            <a:off x="7866062" y="3441700"/>
            <a:ext cx="2832100" cy="3175000"/>
          </a:xfrm>
          <a:prstGeom prst="rect">
            <a:avLst/>
          </a:prstGeom>
        </p:spPr>
      </p:pic>
      <p:pic>
        <p:nvPicPr>
          <p:cNvPr id="5" name="Picture 4"/>
          <p:cNvPicPr>
            <a:picLocks noChangeAspect="1"/>
          </p:cNvPicPr>
          <p:nvPr/>
        </p:nvPicPr>
        <p:blipFill>
          <a:blip r:embed="rId3"/>
          <a:stretch>
            <a:fillRect/>
          </a:stretch>
        </p:blipFill>
        <p:spPr>
          <a:xfrm>
            <a:off x="2257425" y="4064000"/>
            <a:ext cx="3619500" cy="2247900"/>
          </a:xfrm>
          <a:prstGeom prst="rect">
            <a:avLst/>
          </a:prstGeom>
        </p:spPr>
      </p:pic>
      <p:pic>
        <p:nvPicPr>
          <p:cNvPr id="6" name="Picture 5"/>
          <p:cNvPicPr>
            <a:picLocks noChangeAspect="1"/>
          </p:cNvPicPr>
          <p:nvPr/>
        </p:nvPicPr>
        <p:blipFill>
          <a:blip r:embed="rId4"/>
          <a:stretch>
            <a:fillRect/>
          </a:stretch>
        </p:blipFill>
        <p:spPr>
          <a:xfrm>
            <a:off x="11015663" y="-1"/>
            <a:ext cx="1176337" cy="1176337"/>
          </a:xfrm>
          <a:prstGeom prst="rect">
            <a:avLst/>
          </a:prstGeom>
        </p:spPr>
      </p:pic>
    </p:spTree>
    <p:extLst>
      <p:ext uri="{BB962C8B-B14F-4D97-AF65-F5344CB8AC3E}">
        <p14:creationId xmlns:p14="http://schemas.microsoft.com/office/powerpoint/2010/main" val="391119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Instability/Acetabulum Angles</a:t>
            </a:r>
          </a:p>
        </p:txBody>
      </p:sp>
      <p:pic>
        <p:nvPicPr>
          <p:cNvPr id="4" name="Content Placeholder 3"/>
          <p:cNvPicPr>
            <a:picLocks noGrp="1" noChangeAspect="1"/>
          </p:cNvPicPr>
          <p:nvPr>
            <p:ph idx="1"/>
          </p:nvPr>
        </p:nvPicPr>
        <p:blipFill>
          <a:blip r:embed="rId2"/>
          <a:stretch>
            <a:fillRect/>
          </a:stretch>
        </p:blipFill>
        <p:spPr>
          <a:xfrm>
            <a:off x="102136" y="2836069"/>
            <a:ext cx="4400807" cy="3492704"/>
          </a:xfrm>
          <a:prstGeom prst="rect">
            <a:avLst/>
          </a:prstGeom>
        </p:spPr>
      </p:pic>
      <p:pic>
        <p:nvPicPr>
          <p:cNvPr id="3" name="Picture 2"/>
          <p:cNvPicPr>
            <a:picLocks noChangeAspect="1"/>
          </p:cNvPicPr>
          <p:nvPr/>
        </p:nvPicPr>
        <p:blipFill>
          <a:blip r:embed="rId3"/>
          <a:stretch>
            <a:fillRect/>
          </a:stretch>
        </p:blipFill>
        <p:spPr>
          <a:xfrm>
            <a:off x="4651771" y="2961686"/>
            <a:ext cx="3367087" cy="3367087"/>
          </a:xfrm>
          <a:prstGeom prst="rect">
            <a:avLst/>
          </a:prstGeom>
        </p:spPr>
      </p:pic>
      <p:pic>
        <p:nvPicPr>
          <p:cNvPr id="7" name="Picture 6"/>
          <p:cNvPicPr>
            <a:picLocks noChangeAspect="1"/>
          </p:cNvPicPr>
          <p:nvPr/>
        </p:nvPicPr>
        <p:blipFill>
          <a:blip r:embed="rId4"/>
          <a:stretch>
            <a:fillRect/>
          </a:stretch>
        </p:blipFill>
        <p:spPr>
          <a:xfrm>
            <a:off x="8167686" y="2555331"/>
            <a:ext cx="3773442" cy="3773442"/>
          </a:xfrm>
          <a:prstGeom prst="rect">
            <a:avLst/>
          </a:prstGeom>
        </p:spPr>
      </p:pic>
      <p:pic>
        <p:nvPicPr>
          <p:cNvPr id="8" name="Picture 7"/>
          <p:cNvPicPr>
            <a:picLocks noChangeAspect="1"/>
          </p:cNvPicPr>
          <p:nvPr/>
        </p:nvPicPr>
        <p:blipFill>
          <a:blip r:embed="rId5"/>
          <a:stretch>
            <a:fillRect/>
          </a:stretch>
        </p:blipFill>
        <p:spPr>
          <a:xfrm>
            <a:off x="11015663" y="-1"/>
            <a:ext cx="1176337" cy="1176337"/>
          </a:xfrm>
          <a:prstGeom prst="rect">
            <a:avLst/>
          </a:prstGeom>
        </p:spPr>
      </p:pic>
    </p:spTree>
    <p:extLst>
      <p:ext uri="{BB962C8B-B14F-4D97-AF65-F5344CB8AC3E}">
        <p14:creationId xmlns:p14="http://schemas.microsoft.com/office/powerpoint/2010/main" val="21297103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48263" cy="334963"/>
          </a:xfrm>
        </p:spPr>
        <p:txBody>
          <a:bodyPr>
            <a:normAutofit fontScale="90000"/>
          </a:bodyPr>
          <a:lstStyle/>
          <a:p>
            <a:r>
              <a:rPr lang="en-US" dirty="0"/>
              <a:t>THA ( Acetabulum )</a:t>
            </a:r>
          </a:p>
        </p:txBody>
      </p:sp>
      <p:sp>
        <p:nvSpPr>
          <p:cNvPr id="3" name="Content Placeholder 2"/>
          <p:cNvSpPr>
            <a:spLocks noGrp="1"/>
          </p:cNvSpPr>
          <p:nvPr>
            <p:ph idx="1"/>
          </p:nvPr>
        </p:nvSpPr>
        <p:spPr>
          <a:xfrm>
            <a:off x="485776" y="900113"/>
            <a:ext cx="5500688" cy="1185862"/>
          </a:xfrm>
        </p:spPr>
        <p:txBody>
          <a:bodyPr>
            <a:normAutofit fontScale="77500" lnSpcReduction="20000"/>
          </a:bodyPr>
          <a:lstStyle/>
          <a:p>
            <a:r>
              <a:rPr lang="en-US" dirty="0"/>
              <a:t>Getting cup into 45 </a:t>
            </a:r>
            <a:r>
              <a:rPr lang="en-US" dirty="0" err="1"/>
              <a:t>deg</a:t>
            </a:r>
            <a:r>
              <a:rPr lang="en-US" dirty="0"/>
              <a:t> inclination &amp; 20 </a:t>
            </a:r>
            <a:r>
              <a:rPr lang="en-US" dirty="0" err="1"/>
              <a:t>deg</a:t>
            </a:r>
            <a:r>
              <a:rPr lang="en-US" dirty="0"/>
              <a:t> version very hard	</a:t>
            </a:r>
          </a:p>
          <a:p>
            <a:r>
              <a:rPr lang="en-US" dirty="0"/>
              <a:t>Patient lateral, supine, pelvis rotation, spine fused</a:t>
            </a:r>
          </a:p>
        </p:txBody>
      </p:sp>
      <p:pic>
        <p:nvPicPr>
          <p:cNvPr id="4" name="Picture 3"/>
          <p:cNvPicPr>
            <a:picLocks noChangeAspect="1"/>
          </p:cNvPicPr>
          <p:nvPr/>
        </p:nvPicPr>
        <p:blipFill>
          <a:blip r:embed="rId2"/>
          <a:stretch>
            <a:fillRect/>
          </a:stretch>
        </p:blipFill>
        <p:spPr>
          <a:xfrm>
            <a:off x="133395" y="3074526"/>
            <a:ext cx="5853068" cy="3589338"/>
          </a:xfrm>
          <a:prstGeom prst="rect">
            <a:avLst/>
          </a:prstGeom>
        </p:spPr>
      </p:pic>
      <p:pic>
        <p:nvPicPr>
          <p:cNvPr id="7" name="Picture 6"/>
          <p:cNvPicPr>
            <a:picLocks noChangeAspect="1"/>
          </p:cNvPicPr>
          <p:nvPr/>
        </p:nvPicPr>
        <p:blipFill>
          <a:blip r:embed="rId3"/>
          <a:stretch>
            <a:fillRect/>
          </a:stretch>
        </p:blipFill>
        <p:spPr>
          <a:xfrm>
            <a:off x="6095999" y="3478437"/>
            <a:ext cx="5091113" cy="3787788"/>
          </a:xfrm>
          <a:prstGeom prst="rect">
            <a:avLst/>
          </a:prstGeom>
        </p:spPr>
      </p:pic>
      <p:pic>
        <p:nvPicPr>
          <p:cNvPr id="8" name="Content Placeholder 3"/>
          <p:cNvPicPr>
            <a:picLocks noChangeAspect="1"/>
          </p:cNvPicPr>
          <p:nvPr/>
        </p:nvPicPr>
        <p:blipFill>
          <a:blip r:embed="rId4"/>
          <a:stretch>
            <a:fillRect/>
          </a:stretch>
        </p:blipFill>
        <p:spPr>
          <a:xfrm>
            <a:off x="5986463" y="0"/>
            <a:ext cx="5967412" cy="3341751"/>
          </a:xfrm>
          <a:prstGeom prst="rect">
            <a:avLst/>
          </a:prstGeom>
        </p:spPr>
      </p:pic>
    </p:spTree>
    <p:extLst>
      <p:ext uri="{BB962C8B-B14F-4D97-AF65-F5344CB8AC3E}">
        <p14:creationId xmlns:p14="http://schemas.microsoft.com/office/powerpoint/2010/main" val="42023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srcRect l="-25598" r="-25598"/>
          <a:stretch>
            <a:fillRect/>
          </a:stretch>
        </p:blipFill>
        <p:spPr>
          <a:xfrm>
            <a:off x="-1569779" y="1076325"/>
            <a:ext cx="9102208" cy="4972478"/>
          </a:xfrm>
          <a:prstGeom prst="rect">
            <a:avLst/>
          </a:prstGeom>
        </p:spPr>
      </p:pic>
      <p:sp>
        <p:nvSpPr>
          <p:cNvPr id="3" name="Title 2"/>
          <p:cNvSpPr>
            <a:spLocks noGrp="1"/>
          </p:cNvSpPr>
          <p:nvPr>
            <p:ph type="title"/>
          </p:nvPr>
        </p:nvSpPr>
        <p:spPr>
          <a:xfrm>
            <a:off x="838200" y="365126"/>
            <a:ext cx="4705350" cy="520700"/>
          </a:xfrm>
        </p:spPr>
        <p:txBody>
          <a:bodyPr>
            <a:normAutofit fontScale="90000"/>
          </a:bodyPr>
          <a:lstStyle/>
          <a:p>
            <a:r>
              <a:rPr lang="en-US" dirty="0"/>
              <a:t>Cup in right position</a:t>
            </a:r>
          </a:p>
        </p:txBody>
      </p:sp>
      <p:pic>
        <p:nvPicPr>
          <p:cNvPr id="5" name="Picture 4"/>
          <p:cNvPicPr>
            <a:picLocks noChangeAspect="1"/>
          </p:cNvPicPr>
          <p:nvPr/>
        </p:nvPicPr>
        <p:blipFill>
          <a:blip r:embed="rId3"/>
          <a:stretch>
            <a:fillRect/>
          </a:stretch>
        </p:blipFill>
        <p:spPr>
          <a:xfrm>
            <a:off x="6746649" y="0"/>
            <a:ext cx="5683478" cy="4296709"/>
          </a:xfrm>
          <a:prstGeom prst="rect">
            <a:avLst/>
          </a:prstGeom>
        </p:spPr>
      </p:pic>
      <p:pic>
        <p:nvPicPr>
          <p:cNvPr id="6" name="Picture 5"/>
          <p:cNvPicPr>
            <a:picLocks noChangeAspect="1"/>
          </p:cNvPicPr>
          <p:nvPr/>
        </p:nvPicPr>
        <p:blipFill>
          <a:blip r:embed="rId4"/>
          <a:stretch>
            <a:fillRect/>
          </a:stretch>
        </p:blipFill>
        <p:spPr>
          <a:xfrm>
            <a:off x="3190875" y="3594100"/>
            <a:ext cx="8509000" cy="3263900"/>
          </a:xfrm>
          <a:prstGeom prst="rect">
            <a:avLst/>
          </a:prstGeom>
        </p:spPr>
      </p:pic>
    </p:spTree>
    <p:extLst>
      <p:ext uri="{BB962C8B-B14F-4D97-AF65-F5344CB8AC3E}">
        <p14:creationId xmlns:p14="http://schemas.microsoft.com/office/powerpoint/2010/main" val="2944025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119234" name="Rectangle 2"/>
          <p:cNvSpPr>
            <a:spLocks noGrp="1" noChangeArrowheads="1"/>
          </p:cNvSpPr>
          <p:nvPr>
            <p:ph type="title" idx="4294967295"/>
          </p:nvPr>
        </p:nvSpPr>
        <p:spPr>
          <a:xfrm>
            <a:off x="838200" y="365125"/>
            <a:ext cx="10515600" cy="854075"/>
          </a:xfrm>
        </p:spPr>
        <p:txBody>
          <a:bodyPr/>
          <a:lstStyle/>
          <a:p>
            <a:pPr eaLnBrk="1" hangingPunct="1"/>
            <a:r>
              <a:rPr lang="en-US" sz="3800" dirty="0">
                <a:latin typeface="Arial" charset="0"/>
                <a:ea typeface="MS PGothic" charset="0"/>
              </a:rPr>
              <a:t>Acetabular Cup Planning</a:t>
            </a:r>
          </a:p>
        </p:txBody>
      </p:sp>
      <p:pic>
        <p:nvPicPr>
          <p:cNvPr id="17411" name="Picture 4" descr="06-cupplan"/>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3700" y="1219200"/>
            <a:ext cx="90043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9236" name="Line 9"/>
          <p:cNvSpPr>
            <a:spLocks noChangeShapeType="1"/>
          </p:cNvSpPr>
          <p:nvPr/>
        </p:nvSpPr>
        <p:spPr bwMode="auto">
          <a:xfrm flipH="1" flipV="1">
            <a:off x="2817813" y="4586289"/>
            <a:ext cx="6229350" cy="1603375"/>
          </a:xfrm>
          <a:prstGeom prst="line">
            <a:avLst/>
          </a:prstGeom>
          <a:noFill/>
          <a:ln w="28575">
            <a:solidFill>
              <a:srgbClr val="FF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pic>
        <p:nvPicPr>
          <p:cNvPr id="17413" name="Picture 10" descr="06-cupplan"/>
          <p:cNvPicPr>
            <a:picLocks noChangeAspect="1" noChangeArrowheads="1"/>
          </p:cNvPicPr>
          <p:nvPr/>
        </p:nvPicPr>
        <p:blipFill>
          <a:blip r:embed="rId4">
            <a:extLst>
              <a:ext uri="{28A0092B-C50C-407E-A947-70E740481C1C}">
                <a14:useLocalDpi xmlns:a14="http://schemas.microsoft.com/office/drawing/2010/main" val="0"/>
              </a:ext>
            </a:extLst>
          </a:blip>
          <a:srcRect l="12846" t="69254" r="78198" b="18666"/>
          <a:stretch>
            <a:fillRect/>
          </a:stretch>
        </p:blipFill>
        <p:spPr bwMode="auto">
          <a:xfrm>
            <a:off x="8712200" y="5158847"/>
            <a:ext cx="1955800" cy="1665287"/>
          </a:xfrm>
          <a:prstGeom prst="rect">
            <a:avLst/>
          </a:prstGeom>
          <a:noFill/>
          <a:ln w="28575">
            <a:solidFill>
              <a:srgbClr val="FF00FF"/>
            </a:solidFill>
            <a:miter lim="800000"/>
            <a:headEnd/>
            <a:tailEnd/>
          </a:ln>
          <a:extLst>
            <a:ext uri="{909E8E84-426E-40dd-AFC4-6F175D3DCCD1}">
              <a14:hiddenFill xmlns="" xmlns:a14="http://schemas.microsoft.com/office/drawing/2010/main">
                <a:solidFill>
                  <a:srgbClr val="FFFFFF"/>
                </a:solidFill>
              </a14:hiddenFill>
            </a:ext>
          </a:extLst>
        </p:spPr>
      </p:pic>
      <p:sp>
        <p:nvSpPr>
          <p:cNvPr id="1119238" name="Text Box 11"/>
          <p:cNvSpPr txBox="1">
            <a:spLocks noChangeArrowheads="1"/>
          </p:cNvSpPr>
          <p:nvPr/>
        </p:nvSpPr>
        <p:spPr bwMode="auto">
          <a:xfrm>
            <a:off x="7634288" y="1763713"/>
            <a:ext cx="3033712" cy="702072"/>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342900" indent="-342900">
              <a:defRPr sz="2400">
                <a:solidFill>
                  <a:schemeClr val="tx1"/>
                </a:solidFill>
                <a:latin typeface="Times New Roman" charset="0"/>
                <a:ea typeface="ＭＳ Ｐゴシック" charset="0"/>
              </a:defRPr>
            </a:lvl1pPr>
            <a:lvl2pPr marL="800100" indent="-34290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fontAlgn="base">
              <a:spcBef>
                <a:spcPct val="0"/>
              </a:spcBef>
              <a:spcAft>
                <a:spcPct val="0"/>
              </a:spcAft>
              <a:defRPr sz="2400">
                <a:solidFill>
                  <a:schemeClr val="tx1"/>
                </a:solidFill>
                <a:latin typeface="Times New Roman" charset="0"/>
                <a:ea typeface="ＭＳ Ｐゴシック" charset="0"/>
              </a:defRPr>
            </a:lvl6pPr>
            <a:lvl7pPr marL="2971800" indent="-228600" fontAlgn="base">
              <a:spcBef>
                <a:spcPct val="0"/>
              </a:spcBef>
              <a:spcAft>
                <a:spcPct val="0"/>
              </a:spcAft>
              <a:defRPr sz="2400">
                <a:solidFill>
                  <a:schemeClr val="tx1"/>
                </a:solidFill>
                <a:latin typeface="Times New Roman" charset="0"/>
                <a:ea typeface="ＭＳ Ｐゴシック" charset="0"/>
              </a:defRPr>
            </a:lvl7pPr>
            <a:lvl8pPr marL="3429000" indent="-228600" fontAlgn="base">
              <a:spcBef>
                <a:spcPct val="0"/>
              </a:spcBef>
              <a:spcAft>
                <a:spcPct val="0"/>
              </a:spcAft>
              <a:defRPr sz="2400">
                <a:solidFill>
                  <a:schemeClr val="tx1"/>
                </a:solidFill>
                <a:latin typeface="Times New Roman" charset="0"/>
                <a:ea typeface="ＭＳ Ｐゴシック" charset="0"/>
              </a:defRPr>
            </a:lvl8pPr>
            <a:lvl9pPr marL="38862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0000"/>
              </a:lnSpc>
              <a:spcBef>
                <a:spcPct val="25000"/>
              </a:spcBef>
              <a:buClr>
                <a:srgbClr val="FF0000"/>
              </a:buClr>
              <a:buFont typeface="Times" charset="0"/>
              <a:buAutoNum type="arabicPeriod"/>
              <a:defRPr/>
            </a:pPr>
            <a:endParaRPr lang="en-US" sz="2000" dirty="0">
              <a:solidFill>
                <a:srgbClr val="FFFFFF"/>
              </a:solidFill>
              <a:latin typeface="+mj-lt"/>
            </a:endParaRPr>
          </a:p>
          <a:p>
            <a:pPr>
              <a:lnSpc>
                <a:spcPct val="90000"/>
              </a:lnSpc>
              <a:spcBef>
                <a:spcPct val="25000"/>
              </a:spcBef>
              <a:buClr>
                <a:srgbClr val="FF0000"/>
              </a:buClr>
              <a:buFont typeface="Times" charset="0"/>
              <a:buAutoNum type="arabicPeriod"/>
              <a:defRPr/>
            </a:pPr>
            <a:endParaRPr lang="en-US" sz="1400" baseline="30000" dirty="0">
              <a:solidFill>
                <a:srgbClr val="FFFFFF"/>
              </a:solidFill>
              <a:latin typeface="+mj-lt"/>
            </a:endParaRPr>
          </a:p>
          <a:p>
            <a:pPr>
              <a:lnSpc>
                <a:spcPct val="90000"/>
              </a:lnSpc>
              <a:spcBef>
                <a:spcPct val="25000"/>
              </a:spcBef>
              <a:buClr>
                <a:srgbClr val="FF0000"/>
              </a:buClr>
              <a:buFont typeface="Times" charset="0"/>
              <a:buAutoNum type="arabicPeriod"/>
              <a:defRPr/>
            </a:pPr>
            <a:endParaRPr lang="en-US" sz="1400" baseline="30000" dirty="0">
              <a:solidFill>
                <a:srgbClr val="FFFFFF"/>
              </a:solidFill>
              <a:latin typeface="+mj-lt"/>
            </a:endParaRPr>
          </a:p>
        </p:txBody>
      </p:sp>
      <p:pic>
        <p:nvPicPr>
          <p:cNvPr id="7" name="Picture 6"/>
          <p:cNvPicPr>
            <a:picLocks noChangeAspect="1"/>
          </p:cNvPicPr>
          <p:nvPr/>
        </p:nvPicPr>
        <p:blipFill>
          <a:blip r:embed="rId5"/>
          <a:stretch>
            <a:fillRect/>
          </a:stretch>
        </p:blipFill>
        <p:spPr>
          <a:xfrm>
            <a:off x="11015663" y="-1"/>
            <a:ext cx="1176337" cy="1176337"/>
          </a:xfrm>
          <a:prstGeom prst="rect">
            <a:avLst/>
          </a:prstGeom>
        </p:spPr>
      </p:pic>
    </p:spTree>
    <p:extLst>
      <p:ext uri="{BB962C8B-B14F-4D97-AF65-F5344CB8AC3E}">
        <p14:creationId xmlns:p14="http://schemas.microsoft.com/office/powerpoint/2010/main" val="293943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2"/>
          <a:stretch>
            <a:fillRect/>
          </a:stretch>
        </p:blipFill>
        <p:spPr>
          <a:xfrm>
            <a:off x="4518025" y="2447926"/>
            <a:ext cx="7213600" cy="4252912"/>
          </a:xfrm>
          <a:prstGeom prst="rect">
            <a:avLst/>
          </a:prstGeom>
          <a:solidFill>
            <a:srgbClr val="0070C0"/>
          </a:solidFill>
        </p:spPr>
      </p:pic>
      <p:sp>
        <p:nvSpPr>
          <p:cNvPr id="6" name="Content Placeholder 5"/>
          <p:cNvSpPr>
            <a:spLocks noGrp="1"/>
          </p:cNvSpPr>
          <p:nvPr>
            <p:ph idx="1"/>
          </p:nvPr>
        </p:nvSpPr>
        <p:spPr/>
        <p:txBody>
          <a:bodyPr/>
          <a:lstStyle/>
          <a:p>
            <a:endParaRPr lang="en-US" dirty="0"/>
          </a:p>
        </p:txBody>
      </p:sp>
      <p:pic>
        <p:nvPicPr>
          <p:cNvPr id="7" name="Picture 6"/>
          <p:cNvPicPr>
            <a:picLocks noChangeAspect="1"/>
          </p:cNvPicPr>
          <p:nvPr/>
        </p:nvPicPr>
        <p:blipFill>
          <a:blip r:embed="rId3"/>
          <a:stretch>
            <a:fillRect/>
          </a:stretch>
        </p:blipFill>
        <p:spPr>
          <a:xfrm>
            <a:off x="0" y="2553495"/>
            <a:ext cx="4237070" cy="3161506"/>
          </a:xfrm>
          <a:prstGeom prst="rect">
            <a:avLst/>
          </a:prstGeom>
        </p:spPr>
      </p:pic>
      <p:pic>
        <p:nvPicPr>
          <p:cNvPr id="8" name="Picture 7"/>
          <p:cNvPicPr>
            <a:picLocks noChangeAspect="1"/>
          </p:cNvPicPr>
          <p:nvPr/>
        </p:nvPicPr>
        <p:blipFill>
          <a:blip r:embed="rId4"/>
          <a:stretch>
            <a:fillRect/>
          </a:stretch>
        </p:blipFill>
        <p:spPr>
          <a:xfrm>
            <a:off x="11015663" y="-1"/>
            <a:ext cx="1176337" cy="1176337"/>
          </a:xfrm>
          <a:prstGeom prst="rect">
            <a:avLst/>
          </a:prstGeom>
        </p:spPr>
      </p:pic>
    </p:spTree>
    <p:extLst>
      <p:ext uri="{BB962C8B-B14F-4D97-AF65-F5344CB8AC3E}">
        <p14:creationId xmlns:p14="http://schemas.microsoft.com/office/powerpoint/2010/main" val="14531978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a:blip r:embed="rId2"/>
          <a:stretch>
            <a:fillRect/>
          </a:stretch>
        </p:blipFill>
        <p:spPr>
          <a:xfrm>
            <a:off x="6247959" y="1690688"/>
            <a:ext cx="6350000" cy="3975100"/>
          </a:xfrm>
          <a:prstGeom prst="rect">
            <a:avLst/>
          </a:prstGeom>
        </p:spPr>
      </p:pic>
      <p:pic>
        <p:nvPicPr>
          <p:cNvPr id="7" name="Content Placeholder 6"/>
          <p:cNvPicPr>
            <a:picLocks noGrp="1" noChangeAspect="1"/>
          </p:cNvPicPr>
          <p:nvPr>
            <p:ph idx="1"/>
          </p:nvPr>
        </p:nvPicPr>
        <p:blipFill>
          <a:blip r:embed="rId3"/>
          <a:stretch>
            <a:fillRect/>
          </a:stretch>
        </p:blipFill>
        <p:spPr>
          <a:xfrm>
            <a:off x="0" y="1379537"/>
            <a:ext cx="7735712" cy="4351338"/>
          </a:xfrm>
          <a:prstGeom prst="rect">
            <a:avLst/>
          </a:prstGeom>
        </p:spPr>
      </p:pic>
      <p:pic>
        <p:nvPicPr>
          <p:cNvPr id="8" name="Picture 7"/>
          <p:cNvPicPr>
            <a:picLocks noChangeAspect="1"/>
          </p:cNvPicPr>
          <p:nvPr/>
        </p:nvPicPr>
        <p:blipFill>
          <a:blip r:embed="rId4"/>
          <a:stretch>
            <a:fillRect/>
          </a:stretch>
        </p:blipFill>
        <p:spPr>
          <a:xfrm>
            <a:off x="11015663" y="-1"/>
            <a:ext cx="1176337" cy="1176337"/>
          </a:xfrm>
          <a:prstGeom prst="rect">
            <a:avLst/>
          </a:prstGeom>
        </p:spPr>
      </p:pic>
    </p:spTree>
    <p:extLst>
      <p:ext uri="{BB962C8B-B14F-4D97-AF65-F5344CB8AC3E}">
        <p14:creationId xmlns:p14="http://schemas.microsoft.com/office/powerpoint/2010/main" val="18261569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57363" y="1401515"/>
            <a:ext cx="8818562" cy="5456485"/>
          </a:xfrm>
          <a:prstGeom prst="rect">
            <a:avLst/>
          </a:prstGeom>
          <a:solidFill>
            <a:srgbClr val="0070C0"/>
          </a:solidFill>
        </p:spPr>
      </p:pic>
      <p:pic>
        <p:nvPicPr>
          <p:cNvPr id="5" name="Picture 4"/>
          <p:cNvPicPr>
            <a:picLocks noChangeAspect="1"/>
          </p:cNvPicPr>
          <p:nvPr/>
        </p:nvPicPr>
        <p:blipFill>
          <a:blip r:embed="rId3"/>
          <a:stretch>
            <a:fillRect/>
          </a:stretch>
        </p:blipFill>
        <p:spPr>
          <a:xfrm>
            <a:off x="11015663" y="-1"/>
            <a:ext cx="1176337" cy="1176337"/>
          </a:xfrm>
          <a:prstGeom prst="rect">
            <a:avLst/>
          </a:prstGeom>
        </p:spPr>
      </p:pic>
    </p:spTree>
    <p:extLst>
      <p:ext uri="{BB962C8B-B14F-4D97-AF65-F5344CB8AC3E}">
        <p14:creationId xmlns:p14="http://schemas.microsoft.com/office/powerpoint/2010/main" val="1811017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7875"/>
          </a:xfrm>
        </p:spPr>
        <p:txBody>
          <a:bodyPr>
            <a:normAutofit fontScale="90000"/>
          </a:bodyPr>
          <a:lstStyle/>
          <a:p>
            <a:pPr algn="ctr"/>
            <a:r>
              <a:rPr lang="en-US" dirty="0"/>
              <a:t>Femur Preparation</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0" y="1537582"/>
            <a:ext cx="5014913" cy="4104949"/>
          </a:xfrm>
          <a:prstGeom prst="rect">
            <a:avLst/>
          </a:prstGeom>
        </p:spPr>
      </p:pic>
      <p:pic>
        <p:nvPicPr>
          <p:cNvPr id="3" name="Picture 2"/>
          <p:cNvPicPr>
            <a:picLocks noChangeAspect="1"/>
          </p:cNvPicPr>
          <p:nvPr/>
        </p:nvPicPr>
        <p:blipFill>
          <a:blip r:embed="rId3"/>
          <a:stretch>
            <a:fillRect/>
          </a:stretch>
        </p:blipFill>
        <p:spPr>
          <a:xfrm>
            <a:off x="4699000" y="3016251"/>
            <a:ext cx="7493000" cy="3543300"/>
          </a:xfrm>
          <a:prstGeom prst="rect">
            <a:avLst/>
          </a:prstGeom>
        </p:spPr>
      </p:pic>
      <p:sp>
        <p:nvSpPr>
          <p:cNvPr id="5" name="TextBox 4"/>
          <p:cNvSpPr txBox="1"/>
          <p:nvPr/>
        </p:nvSpPr>
        <p:spPr>
          <a:xfrm>
            <a:off x="1524000" y="1155625"/>
            <a:ext cx="1247775" cy="369332"/>
          </a:xfrm>
          <a:prstGeom prst="rect">
            <a:avLst/>
          </a:prstGeom>
          <a:noFill/>
        </p:spPr>
        <p:txBody>
          <a:bodyPr wrap="square" rtlCol="0">
            <a:spAutoFit/>
          </a:bodyPr>
          <a:lstStyle/>
          <a:p>
            <a:r>
              <a:rPr lang="en-US"/>
              <a:t>Leg Length</a:t>
            </a:r>
            <a:endParaRPr lang="en-US" dirty="0"/>
          </a:p>
        </p:txBody>
      </p:sp>
      <p:sp>
        <p:nvSpPr>
          <p:cNvPr id="6" name="TextBox 5"/>
          <p:cNvSpPr txBox="1"/>
          <p:nvPr/>
        </p:nvSpPr>
        <p:spPr>
          <a:xfrm>
            <a:off x="7882589" y="2468563"/>
            <a:ext cx="1125821" cy="369332"/>
          </a:xfrm>
          <a:prstGeom prst="rect">
            <a:avLst/>
          </a:prstGeom>
          <a:noFill/>
        </p:spPr>
        <p:txBody>
          <a:bodyPr wrap="none" rtlCol="0">
            <a:spAutoFit/>
          </a:bodyPr>
          <a:lstStyle/>
          <a:p>
            <a:r>
              <a:rPr lang="en-US"/>
              <a:t>Hip Offset</a:t>
            </a:r>
          </a:p>
        </p:txBody>
      </p:sp>
      <p:pic>
        <p:nvPicPr>
          <p:cNvPr id="7" name="Picture 6"/>
          <p:cNvPicPr>
            <a:picLocks noChangeAspect="1"/>
          </p:cNvPicPr>
          <p:nvPr/>
        </p:nvPicPr>
        <p:blipFill>
          <a:blip r:embed="rId4"/>
          <a:stretch>
            <a:fillRect/>
          </a:stretch>
        </p:blipFill>
        <p:spPr>
          <a:xfrm>
            <a:off x="11015663" y="-1"/>
            <a:ext cx="1176337" cy="1176337"/>
          </a:xfrm>
          <a:prstGeom prst="rect">
            <a:avLst/>
          </a:prstGeom>
        </p:spPr>
      </p:pic>
    </p:spTree>
    <p:extLst>
      <p:ext uri="{BB962C8B-B14F-4D97-AF65-F5344CB8AC3E}">
        <p14:creationId xmlns:p14="http://schemas.microsoft.com/office/powerpoint/2010/main" val="1910004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2209800" y="457200"/>
            <a:ext cx="7772400" cy="500063"/>
          </a:xfrm>
        </p:spPr>
        <p:txBody>
          <a:bodyPr>
            <a:normAutofit fontScale="90000"/>
          </a:bodyPr>
          <a:lstStyle/>
          <a:p>
            <a:pPr algn="ctr"/>
            <a:r>
              <a:rPr lang="en-US" dirty="0">
                <a:latin typeface="Arial" charset="0"/>
                <a:ea typeface="MS PGothic" charset="0"/>
              </a:rPr>
              <a:t>Robotic &amp; THA</a:t>
            </a:r>
          </a:p>
        </p:txBody>
      </p:sp>
      <p:sp>
        <p:nvSpPr>
          <p:cNvPr id="879619" name="Rectangle 3"/>
          <p:cNvSpPr>
            <a:spLocks noGrp="1" noChangeArrowheads="1"/>
          </p:cNvSpPr>
          <p:nvPr>
            <p:ph type="body" idx="1"/>
          </p:nvPr>
        </p:nvSpPr>
        <p:spPr>
          <a:xfrm>
            <a:off x="1752600" y="1981201"/>
            <a:ext cx="4152900" cy="4695825"/>
          </a:xfrm>
        </p:spPr>
        <p:txBody>
          <a:bodyPr/>
          <a:lstStyle/>
          <a:p>
            <a:endParaRPr lang="en-US" sz="2000" dirty="0">
              <a:latin typeface="Arial" charset="0"/>
              <a:ea typeface="MS PGothic" charset="0"/>
            </a:endParaRPr>
          </a:p>
        </p:txBody>
      </p:sp>
      <p:pic>
        <p:nvPicPr>
          <p:cNvPr id="879620" name="Picture 4"/>
          <p:cNvPicPr>
            <a:picLocks noChangeAspect="1" noChangeArrowheads="1"/>
          </p:cNvPicPr>
          <p:nvPr/>
        </p:nvPicPr>
        <p:blipFill>
          <a:blip r:embed="rId3">
            <a:extLst>
              <a:ext uri="{28A0092B-C50C-407E-A947-70E740481C1C}">
                <a14:useLocalDpi xmlns:a14="http://schemas.microsoft.com/office/drawing/2010/main" val="0"/>
              </a:ext>
            </a:extLst>
          </a:blip>
          <a:srcRect b="4561"/>
          <a:stretch>
            <a:fillRect/>
          </a:stretch>
        </p:blipFill>
        <p:spPr bwMode="auto">
          <a:xfrm>
            <a:off x="1909762" y="1715660"/>
            <a:ext cx="8763000" cy="52269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pic>
        <p:nvPicPr>
          <p:cNvPr id="5" name="Picture 4"/>
          <p:cNvPicPr>
            <a:picLocks noChangeAspect="1"/>
          </p:cNvPicPr>
          <p:nvPr/>
        </p:nvPicPr>
        <p:blipFill>
          <a:blip r:embed="rId4"/>
          <a:stretch>
            <a:fillRect/>
          </a:stretch>
        </p:blipFill>
        <p:spPr>
          <a:xfrm>
            <a:off x="11015663" y="-1"/>
            <a:ext cx="1176337" cy="1176337"/>
          </a:xfrm>
          <a:prstGeom prst="rect">
            <a:avLst/>
          </a:prstGeom>
        </p:spPr>
      </p:pic>
    </p:spTree>
    <p:extLst>
      <p:ext uri="{BB962C8B-B14F-4D97-AF65-F5344CB8AC3E}">
        <p14:creationId xmlns:p14="http://schemas.microsoft.com/office/powerpoint/2010/main" val="1991596079"/>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64468" y="1452902"/>
            <a:ext cx="3511563" cy="5096783"/>
          </a:xfrm>
          <a:prstGeom prst="rect">
            <a:avLst/>
          </a:prstGeom>
        </p:spPr>
      </p:pic>
      <p:sp>
        <p:nvSpPr>
          <p:cNvPr id="6" name="Title 5"/>
          <p:cNvSpPr>
            <a:spLocks noGrp="1"/>
          </p:cNvSpPr>
          <p:nvPr>
            <p:ph type="title"/>
          </p:nvPr>
        </p:nvSpPr>
        <p:spPr>
          <a:xfrm>
            <a:off x="838200" y="365125"/>
            <a:ext cx="10515600" cy="811211"/>
          </a:xfrm>
        </p:spPr>
        <p:txBody>
          <a:bodyPr>
            <a:normAutofit/>
          </a:bodyPr>
          <a:lstStyle/>
          <a:p>
            <a:pPr algn="ctr"/>
            <a:r>
              <a:rPr lang="en-US" sz="2800" dirty="0"/>
              <a:t>We Want To Re-Create Our Mechanical Axis</a:t>
            </a:r>
          </a:p>
        </p:txBody>
      </p:sp>
      <p:pic>
        <p:nvPicPr>
          <p:cNvPr id="7" name="Picture 6"/>
          <p:cNvPicPr>
            <a:picLocks noChangeAspect="1"/>
          </p:cNvPicPr>
          <p:nvPr/>
        </p:nvPicPr>
        <p:blipFill>
          <a:blip r:embed="rId3"/>
          <a:stretch>
            <a:fillRect/>
          </a:stretch>
        </p:blipFill>
        <p:spPr>
          <a:xfrm>
            <a:off x="6815138" y="1419207"/>
            <a:ext cx="3832411" cy="5164174"/>
          </a:xfrm>
          <a:prstGeom prst="rect">
            <a:avLst/>
          </a:prstGeom>
        </p:spPr>
      </p:pic>
      <p:sp>
        <p:nvSpPr>
          <p:cNvPr id="8" name="Content Placeholder 7"/>
          <p:cNvSpPr>
            <a:spLocks noGrp="1"/>
          </p:cNvSpPr>
          <p:nvPr>
            <p:ph idx="1"/>
          </p:nvPr>
        </p:nvSpPr>
        <p:spPr/>
        <p:txBody>
          <a:bodyPr/>
          <a:lstStyle/>
          <a:p>
            <a:endParaRPr lang="en-US" dirty="0"/>
          </a:p>
        </p:txBody>
      </p:sp>
      <p:pic>
        <p:nvPicPr>
          <p:cNvPr id="9" name="Picture 8"/>
          <p:cNvPicPr>
            <a:picLocks noChangeAspect="1"/>
          </p:cNvPicPr>
          <p:nvPr/>
        </p:nvPicPr>
        <p:blipFill>
          <a:blip r:embed="rId4"/>
          <a:stretch>
            <a:fillRect/>
          </a:stretch>
        </p:blipFill>
        <p:spPr>
          <a:xfrm>
            <a:off x="11015663" y="-1"/>
            <a:ext cx="1176337" cy="1176337"/>
          </a:xfrm>
          <a:prstGeom prst="rect">
            <a:avLst/>
          </a:prstGeom>
        </p:spPr>
      </p:pic>
    </p:spTree>
    <p:extLst>
      <p:ext uri="{BB962C8B-B14F-4D97-AF65-F5344CB8AC3E}">
        <p14:creationId xmlns:p14="http://schemas.microsoft.com/office/powerpoint/2010/main" val="1218589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115138" name="Rectangle 2"/>
          <p:cNvSpPr>
            <a:spLocks noGrp="1" noChangeArrowheads="1"/>
          </p:cNvSpPr>
          <p:nvPr>
            <p:ph type="title" idx="4294967295"/>
          </p:nvPr>
        </p:nvSpPr>
        <p:spPr>
          <a:xfrm>
            <a:off x="2362200" y="228601"/>
            <a:ext cx="8007350" cy="762000"/>
          </a:xfrm>
        </p:spPr>
        <p:txBody>
          <a:bodyPr/>
          <a:lstStyle/>
          <a:p>
            <a:pPr algn="ctr" eaLnBrk="1" hangingPunct="1"/>
            <a:r>
              <a:rPr lang="en-US" sz="3800" dirty="0">
                <a:latin typeface="Arial" charset="0"/>
                <a:ea typeface="MS PGothic" charset="0"/>
              </a:rPr>
              <a:t>Femoral Plan</a:t>
            </a:r>
          </a:p>
        </p:txBody>
      </p:sp>
      <p:pic>
        <p:nvPicPr>
          <p:cNvPr id="11267" name="Picture 4" descr="07-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1219200"/>
            <a:ext cx="8405812" cy="53089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5140" name="Line 6"/>
          <p:cNvSpPr>
            <a:spLocks noChangeShapeType="1"/>
          </p:cNvSpPr>
          <p:nvPr/>
        </p:nvSpPr>
        <p:spPr bwMode="auto">
          <a:xfrm flipH="1" flipV="1">
            <a:off x="2406651" y="4356100"/>
            <a:ext cx="6353175" cy="1612900"/>
          </a:xfrm>
          <a:prstGeom prst="line">
            <a:avLst/>
          </a:prstGeom>
          <a:noFill/>
          <a:ln w="28575">
            <a:solidFill>
              <a:srgbClr val="FF00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pic>
        <p:nvPicPr>
          <p:cNvPr id="11269" name="Picture 8" descr="07-Stem"/>
          <p:cNvPicPr>
            <a:picLocks noChangeAspect="1" noChangeArrowheads="1"/>
          </p:cNvPicPr>
          <p:nvPr/>
        </p:nvPicPr>
        <p:blipFill>
          <a:blip r:embed="rId4">
            <a:extLst>
              <a:ext uri="{28A0092B-C50C-407E-A947-70E740481C1C}">
                <a14:useLocalDpi xmlns:a14="http://schemas.microsoft.com/office/drawing/2010/main" val="0"/>
              </a:ext>
            </a:extLst>
          </a:blip>
          <a:srcRect l="6242" t="62018" r="84155" b="25107"/>
          <a:stretch>
            <a:fillRect/>
          </a:stretch>
        </p:blipFill>
        <p:spPr bwMode="auto">
          <a:xfrm>
            <a:off x="8001001" y="4648201"/>
            <a:ext cx="1957387" cy="1658937"/>
          </a:xfrm>
          <a:prstGeom prst="rect">
            <a:avLst/>
          </a:prstGeom>
          <a:noFill/>
          <a:ln w="28575">
            <a:solidFill>
              <a:srgbClr val="FF00FF"/>
            </a:solidFill>
            <a:miter lim="800000"/>
            <a:headEnd/>
            <a:tailEnd/>
          </a:ln>
          <a:extLst>
            <a:ext uri="{909E8E84-426E-40dd-AFC4-6F175D3DCCD1}">
              <a14:hiddenFill xmlns="" xmlns:a14="http://schemas.microsoft.com/office/drawing/2010/main">
                <a:solidFill>
                  <a:srgbClr val="FFFFFF"/>
                </a:solidFill>
              </a14:hiddenFill>
            </a:ext>
          </a:extLst>
        </p:spPr>
      </p:pic>
      <p:sp>
        <p:nvSpPr>
          <p:cNvPr id="1115143" name="Line 12"/>
          <p:cNvSpPr>
            <a:spLocks noChangeShapeType="1"/>
          </p:cNvSpPr>
          <p:nvPr/>
        </p:nvSpPr>
        <p:spPr bwMode="auto">
          <a:xfrm flipH="1">
            <a:off x="3338513" y="2176464"/>
            <a:ext cx="1001712" cy="1074737"/>
          </a:xfrm>
          <a:prstGeom prst="line">
            <a:avLst/>
          </a:prstGeom>
          <a:noFill/>
          <a:ln w="38100">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115144" name="Line 13"/>
          <p:cNvSpPr>
            <a:spLocks noChangeShapeType="1"/>
          </p:cNvSpPr>
          <p:nvPr/>
        </p:nvSpPr>
        <p:spPr bwMode="auto">
          <a:xfrm flipH="1">
            <a:off x="2082801" y="3946526"/>
            <a:ext cx="874713" cy="976313"/>
          </a:xfrm>
          <a:prstGeom prst="line">
            <a:avLst/>
          </a:prstGeom>
          <a:noFill/>
          <a:ln w="19050">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sp>
        <p:nvSpPr>
          <p:cNvPr id="1115145" name="Line 14"/>
          <p:cNvSpPr>
            <a:spLocks noChangeShapeType="1"/>
          </p:cNvSpPr>
          <p:nvPr/>
        </p:nvSpPr>
        <p:spPr bwMode="auto">
          <a:xfrm>
            <a:off x="4557714" y="4108450"/>
            <a:ext cx="1587" cy="941388"/>
          </a:xfrm>
          <a:prstGeom prst="line">
            <a:avLst/>
          </a:prstGeom>
          <a:noFill/>
          <a:ln w="9525">
            <a:solidFill>
              <a:srgbClr val="00FF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pic>
        <p:nvPicPr>
          <p:cNvPr id="9" name="Picture 8"/>
          <p:cNvPicPr>
            <a:picLocks noChangeAspect="1"/>
          </p:cNvPicPr>
          <p:nvPr/>
        </p:nvPicPr>
        <p:blipFill>
          <a:blip r:embed="rId5"/>
          <a:stretch>
            <a:fillRect/>
          </a:stretch>
        </p:blipFill>
        <p:spPr>
          <a:xfrm>
            <a:off x="11015663" y="-1"/>
            <a:ext cx="1176337" cy="1176337"/>
          </a:xfrm>
          <a:prstGeom prst="rect">
            <a:avLst/>
          </a:prstGeom>
        </p:spPr>
      </p:pic>
    </p:spTree>
    <p:extLst>
      <p:ext uri="{BB962C8B-B14F-4D97-AF65-F5344CB8AC3E}">
        <p14:creationId xmlns:p14="http://schemas.microsoft.com/office/powerpoint/2010/main" val="1102459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6052" y="1266825"/>
            <a:ext cx="8519886" cy="5591175"/>
          </a:xfrm>
          <a:prstGeom prst="rect">
            <a:avLst/>
          </a:prstGeom>
        </p:spPr>
      </p:pic>
      <p:pic>
        <p:nvPicPr>
          <p:cNvPr id="3" name="Picture 2"/>
          <p:cNvPicPr>
            <a:picLocks noChangeAspect="1"/>
          </p:cNvPicPr>
          <p:nvPr/>
        </p:nvPicPr>
        <p:blipFill>
          <a:blip r:embed="rId3"/>
          <a:stretch>
            <a:fillRect/>
          </a:stretch>
        </p:blipFill>
        <p:spPr>
          <a:xfrm>
            <a:off x="11015663" y="-1"/>
            <a:ext cx="1176337" cy="1176337"/>
          </a:xfrm>
          <a:prstGeom prst="rect">
            <a:avLst/>
          </a:prstGeom>
        </p:spPr>
      </p:pic>
    </p:spTree>
    <p:extLst>
      <p:ext uri="{BB962C8B-B14F-4D97-AF65-F5344CB8AC3E}">
        <p14:creationId xmlns:p14="http://schemas.microsoft.com/office/powerpoint/2010/main" val="579460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123330" name="Rectangle 2"/>
          <p:cNvSpPr>
            <a:spLocks noGrp="1" noChangeArrowheads="1"/>
          </p:cNvSpPr>
          <p:nvPr>
            <p:ph type="title" idx="4294967295"/>
          </p:nvPr>
        </p:nvSpPr>
        <p:spPr/>
        <p:txBody>
          <a:bodyPr/>
          <a:lstStyle/>
          <a:p>
            <a:pPr eaLnBrk="1" hangingPunct="1"/>
            <a:r>
              <a:rPr lang="en-US">
                <a:latin typeface="Arial" charset="0"/>
                <a:ea typeface="MS PGothic" charset="0"/>
              </a:rPr>
              <a:t>Robotic Guidance</a:t>
            </a:r>
          </a:p>
        </p:txBody>
      </p:sp>
      <p:sp>
        <p:nvSpPr>
          <p:cNvPr id="1123331" name="Rectangle 3"/>
          <p:cNvSpPr>
            <a:spLocks noGrp="1" noChangeArrowheads="1"/>
          </p:cNvSpPr>
          <p:nvPr>
            <p:ph type="body" idx="4294967295"/>
          </p:nvPr>
        </p:nvSpPr>
        <p:spPr>
          <a:xfrm>
            <a:off x="2000250" y="1905000"/>
            <a:ext cx="7010400" cy="4114800"/>
          </a:xfrm>
        </p:spPr>
        <p:txBody>
          <a:bodyPr/>
          <a:lstStyle/>
          <a:p>
            <a:pPr marL="571500" indent="-571500">
              <a:buFont typeface="Wingdings" charset="0"/>
              <a:buAutoNum type="arabicPeriod"/>
              <a:defRPr/>
            </a:pPr>
            <a:r>
              <a:rPr lang="en-US" sz="2600" dirty="0"/>
              <a:t>Visual Feedback</a:t>
            </a:r>
          </a:p>
          <a:p>
            <a:pPr marL="990600" lvl="1" indent="-533400">
              <a:buFont typeface="Wingdings" charset="0"/>
              <a:buChar char="¢"/>
              <a:defRPr/>
            </a:pPr>
            <a:r>
              <a:rPr lang="en-US" dirty="0"/>
              <a:t>Green/White/Red</a:t>
            </a:r>
          </a:p>
          <a:p>
            <a:pPr marL="571500" indent="-571500">
              <a:buFont typeface="Wingdings" charset="0"/>
              <a:buAutoNum type="arabicPeriod"/>
              <a:defRPr/>
            </a:pPr>
            <a:r>
              <a:rPr lang="en-US" sz="2600" dirty="0"/>
              <a:t>Tactile Feedback</a:t>
            </a:r>
          </a:p>
          <a:p>
            <a:pPr marL="990600" lvl="1" indent="-533400">
              <a:buFont typeface="Wingdings" charset="0"/>
              <a:buChar char="¢"/>
              <a:defRPr/>
            </a:pPr>
            <a:r>
              <a:rPr lang="en-US" dirty="0"/>
              <a:t>Haptic Stiffness (0.5-1mm)</a:t>
            </a:r>
          </a:p>
          <a:p>
            <a:pPr marL="571500" indent="-571500">
              <a:buFont typeface="Wingdings" charset="0"/>
              <a:buAutoNum type="arabicPeriod"/>
              <a:defRPr/>
            </a:pPr>
            <a:r>
              <a:rPr lang="en-US" sz="2600" dirty="0"/>
              <a:t>Audible Feedback</a:t>
            </a:r>
          </a:p>
          <a:p>
            <a:pPr marL="990600" lvl="1" indent="-533400">
              <a:buFont typeface="Wingdings" charset="0"/>
              <a:buChar char="¢"/>
              <a:defRPr/>
            </a:pPr>
            <a:r>
              <a:rPr lang="en-US" dirty="0"/>
              <a:t>Beeping (0.5-1mm)</a:t>
            </a:r>
          </a:p>
          <a:p>
            <a:pPr marL="571500" indent="-571500">
              <a:defRPr/>
            </a:pPr>
            <a:endParaRPr lang="en-US" sz="2600" dirty="0"/>
          </a:p>
          <a:p>
            <a:pPr marL="990600" lvl="1" indent="-533400">
              <a:defRPr/>
            </a:pPr>
            <a:endParaRPr lang="en-US" sz="2000" dirty="0"/>
          </a:p>
        </p:txBody>
      </p:sp>
      <p:sp>
        <p:nvSpPr>
          <p:cNvPr id="1123332" name="Rectangle 32"/>
          <p:cNvSpPr>
            <a:spLocks noChangeArrowheads="1"/>
          </p:cNvSpPr>
          <p:nvPr/>
        </p:nvSpPr>
        <p:spPr bwMode="auto">
          <a:xfrm rot="-1871574">
            <a:off x="5848350" y="5240339"/>
            <a:ext cx="5207000" cy="2444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333333"/>
              </a:solidFill>
              <a:latin typeface="Cambria" charset="0"/>
              <a:ea typeface="ＭＳ Ｐゴシック" charset="0"/>
            </a:endParaRPr>
          </a:p>
        </p:txBody>
      </p:sp>
      <p:grpSp>
        <p:nvGrpSpPr>
          <p:cNvPr id="20485" name="Group 45"/>
          <p:cNvGrpSpPr>
            <a:grpSpLocks/>
          </p:cNvGrpSpPr>
          <p:nvPr/>
        </p:nvGrpSpPr>
        <p:grpSpPr bwMode="auto">
          <a:xfrm>
            <a:off x="12569825" y="1581150"/>
            <a:ext cx="5408613" cy="6218238"/>
            <a:chOff x="2808" y="1656"/>
            <a:chExt cx="3407" cy="3917"/>
          </a:xfrm>
        </p:grpSpPr>
        <p:sp>
          <p:nvSpPr>
            <p:cNvPr id="1123334" name="AutoShape 27"/>
            <p:cNvSpPr>
              <a:spLocks noChangeArrowheads="1"/>
            </p:cNvSpPr>
            <p:nvPr/>
          </p:nvSpPr>
          <p:spPr bwMode="auto">
            <a:xfrm>
              <a:off x="4375" y="3249"/>
              <a:ext cx="144" cy="144"/>
            </a:xfrm>
            <a:prstGeom prst="flowChartOr">
              <a:avLst/>
            </a:prstGeom>
            <a:noFill/>
            <a:ln w="9525">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333333"/>
                </a:solidFill>
                <a:latin typeface="Cambria" charset="0"/>
                <a:ea typeface="ＭＳ Ｐゴシック" charset="0"/>
              </a:endParaRPr>
            </a:p>
          </p:txBody>
        </p:sp>
        <p:sp>
          <p:nvSpPr>
            <p:cNvPr id="20499" name="Freeform 36"/>
            <p:cNvSpPr>
              <a:spLocks/>
            </p:cNvSpPr>
            <p:nvPr/>
          </p:nvSpPr>
          <p:spPr bwMode="auto">
            <a:xfrm>
              <a:off x="2808" y="1656"/>
              <a:ext cx="2880" cy="2400"/>
            </a:xfrm>
            <a:custGeom>
              <a:avLst/>
              <a:gdLst>
                <a:gd name="T0" fmla="*/ 2504 w 2880"/>
                <a:gd name="T1" fmla="*/ 720 h 2400"/>
                <a:gd name="T2" fmla="*/ 2736 w 2880"/>
                <a:gd name="T3" fmla="*/ 848 h 2400"/>
                <a:gd name="T4" fmla="*/ 2192 w 2880"/>
                <a:gd name="T5" fmla="*/ 552 h 2400"/>
                <a:gd name="T6" fmla="*/ 1976 w 2880"/>
                <a:gd name="T7" fmla="*/ 504 h 2400"/>
                <a:gd name="T8" fmla="*/ 1768 w 2880"/>
                <a:gd name="T9" fmla="*/ 480 h 2400"/>
                <a:gd name="T10" fmla="*/ 1544 w 2880"/>
                <a:gd name="T11" fmla="*/ 472 h 2400"/>
                <a:gd name="T12" fmla="*/ 1240 w 2880"/>
                <a:gd name="T13" fmla="*/ 552 h 2400"/>
                <a:gd name="T14" fmla="*/ 952 w 2880"/>
                <a:gd name="T15" fmla="*/ 712 h 2400"/>
                <a:gd name="T16" fmla="*/ 792 w 2880"/>
                <a:gd name="T17" fmla="*/ 832 h 2400"/>
                <a:gd name="T18" fmla="*/ 600 w 2880"/>
                <a:gd name="T19" fmla="*/ 976 h 2400"/>
                <a:gd name="T20" fmla="*/ 440 w 2880"/>
                <a:gd name="T21" fmla="*/ 1280 h 2400"/>
                <a:gd name="T22" fmla="*/ 336 w 2880"/>
                <a:gd name="T23" fmla="*/ 1456 h 2400"/>
                <a:gd name="T24" fmla="*/ 352 w 2880"/>
                <a:gd name="T25" fmla="*/ 1512 h 2400"/>
                <a:gd name="T26" fmla="*/ 248 w 2880"/>
                <a:gd name="T27" fmla="*/ 1720 h 2400"/>
                <a:gd name="T28" fmla="*/ 240 w 2880"/>
                <a:gd name="T29" fmla="*/ 1936 h 2400"/>
                <a:gd name="T30" fmla="*/ 240 w 2880"/>
                <a:gd name="T31" fmla="*/ 2200 h 2400"/>
                <a:gd name="T32" fmla="*/ 280 w 2880"/>
                <a:gd name="T33" fmla="*/ 2328 h 2400"/>
                <a:gd name="T34" fmla="*/ 296 w 2880"/>
                <a:gd name="T35" fmla="*/ 2400 h 2400"/>
                <a:gd name="T36" fmla="*/ 104 w 2880"/>
                <a:gd name="T37" fmla="*/ 2392 h 2400"/>
                <a:gd name="T38" fmla="*/ 0 w 2880"/>
                <a:gd name="T39" fmla="*/ 2240 h 2400"/>
                <a:gd name="T40" fmla="*/ 8 w 2880"/>
                <a:gd name="T41" fmla="*/ 1928 h 2400"/>
                <a:gd name="T42" fmla="*/ 48 w 2880"/>
                <a:gd name="T43" fmla="*/ 1344 h 2400"/>
                <a:gd name="T44" fmla="*/ 144 w 2880"/>
                <a:gd name="T45" fmla="*/ 1072 h 2400"/>
                <a:gd name="T46" fmla="*/ 376 w 2880"/>
                <a:gd name="T47" fmla="*/ 552 h 2400"/>
                <a:gd name="T48" fmla="*/ 392 w 2880"/>
                <a:gd name="T49" fmla="*/ 344 h 2400"/>
                <a:gd name="T50" fmla="*/ 432 w 2880"/>
                <a:gd name="T51" fmla="*/ 216 h 2400"/>
                <a:gd name="T52" fmla="*/ 440 w 2880"/>
                <a:gd name="T53" fmla="*/ 16 h 2400"/>
                <a:gd name="T54" fmla="*/ 2344 w 2880"/>
                <a:gd name="T55" fmla="*/ 0 h 2400"/>
                <a:gd name="T56" fmla="*/ 2320 w 2880"/>
                <a:gd name="T57" fmla="*/ 64 h 2400"/>
                <a:gd name="T58" fmla="*/ 2344 w 2880"/>
                <a:gd name="T59" fmla="*/ 192 h 2400"/>
                <a:gd name="T60" fmla="*/ 2432 w 2880"/>
                <a:gd name="T61" fmla="*/ 352 h 2400"/>
                <a:gd name="T62" fmla="*/ 2560 w 2880"/>
                <a:gd name="T63" fmla="*/ 480 h 2400"/>
                <a:gd name="T64" fmla="*/ 2680 w 2880"/>
                <a:gd name="T65" fmla="*/ 632 h 2400"/>
                <a:gd name="T66" fmla="*/ 2880 w 2880"/>
                <a:gd name="T67" fmla="*/ 840 h 2400"/>
                <a:gd name="T68" fmla="*/ 2752 w 2880"/>
                <a:gd name="T69" fmla="*/ 896 h 2400"/>
                <a:gd name="T70" fmla="*/ 2128 w 2880"/>
                <a:gd name="T71" fmla="*/ 544 h 2400"/>
                <a:gd name="T72" fmla="*/ 2392 w 2880"/>
                <a:gd name="T73" fmla="*/ 664 h 2400"/>
                <a:gd name="T74" fmla="*/ 2304 w 2880"/>
                <a:gd name="T75" fmla="*/ 608 h 24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880" h="2400">
                  <a:moveTo>
                    <a:pt x="2504" y="720"/>
                  </a:moveTo>
                  <a:lnTo>
                    <a:pt x="2736" y="848"/>
                  </a:lnTo>
                  <a:lnTo>
                    <a:pt x="2192" y="552"/>
                  </a:lnTo>
                  <a:lnTo>
                    <a:pt x="1976" y="504"/>
                  </a:lnTo>
                  <a:lnTo>
                    <a:pt x="1768" y="480"/>
                  </a:lnTo>
                  <a:lnTo>
                    <a:pt x="1544" y="472"/>
                  </a:lnTo>
                  <a:lnTo>
                    <a:pt x="1240" y="552"/>
                  </a:lnTo>
                  <a:lnTo>
                    <a:pt x="952" y="712"/>
                  </a:lnTo>
                  <a:lnTo>
                    <a:pt x="792" y="832"/>
                  </a:lnTo>
                  <a:lnTo>
                    <a:pt x="600" y="976"/>
                  </a:lnTo>
                  <a:lnTo>
                    <a:pt x="440" y="1280"/>
                  </a:lnTo>
                  <a:lnTo>
                    <a:pt x="336" y="1456"/>
                  </a:lnTo>
                  <a:lnTo>
                    <a:pt x="352" y="1512"/>
                  </a:lnTo>
                  <a:lnTo>
                    <a:pt x="248" y="1720"/>
                  </a:lnTo>
                  <a:lnTo>
                    <a:pt x="240" y="1936"/>
                  </a:lnTo>
                  <a:lnTo>
                    <a:pt x="240" y="2200"/>
                  </a:lnTo>
                  <a:lnTo>
                    <a:pt x="280" y="2328"/>
                  </a:lnTo>
                  <a:lnTo>
                    <a:pt x="296" y="2400"/>
                  </a:lnTo>
                  <a:lnTo>
                    <a:pt x="104" y="2392"/>
                  </a:lnTo>
                  <a:lnTo>
                    <a:pt x="0" y="2240"/>
                  </a:lnTo>
                  <a:lnTo>
                    <a:pt x="8" y="1928"/>
                  </a:lnTo>
                  <a:lnTo>
                    <a:pt x="48" y="1344"/>
                  </a:lnTo>
                  <a:lnTo>
                    <a:pt x="144" y="1072"/>
                  </a:lnTo>
                  <a:lnTo>
                    <a:pt x="376" y="552"/>
                  </a:lnTo>
                  <a:lnTo>
                    <a:pt x="392" y="344"/>
                  </a:lnTo>
                  <a:lnTo>
                    <a:pt x="432" y="216"/>
                  </a:lnTo>
                  <a:lnTo>
                    <a:pt x="440" y="16"/>
                  </a:lnTo>
                  <a:lnTo>
                    <a:pt x="2344" y="0"/>
                  </a:lnTo>
                  <a:lnTo>
                    <a:pt x="2320" y="64"/>
                  </a:lnTo>
                  <a:lnTo>
                    <a:pt x="2344" y="192"/>
                  </a:lnTo>
                  <a:lnTo>
                    <a:pt x="2432" y="352"/>
                  </a:lnTo>
                  <a:lnTo>
                    <a:pt x="2560" y="480"/>
                  </a:lnTo>
                  <a:lnTo>
                    <a:pt x="2680" y="632"/>
                  </a:lnTo>
                  <a:lnTo>
                    <a:pt x="2880" y="840"/>
                  </a:lnTo>
                  <a:lnTo>
                    <a:pt x="2752" y="896"/>
                  </a:lnTo>
                  <a:lnTo>
                    <a:pt x="2128" y="544"/>
                  </a:lnTo>
                  <a:lnTo>
                    <a:pt x="2392" y="664"/>
                  </a:lnTo>
                  <a:lnTo>
                    <a:pt x="2304" y="608"/>
                  </a:lnTo>
                </a:path>
              </a:pathLst>
            </a:custGeom>
            <a:solidFill>
              <a:srgbClr val="FF0000"/>
            </a:solidFill>
            <a:ln w="9525">
              <a:solidFill>
                <a:srgbClr val="FF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00" name="Arc 38"/>
            <p:cNvSpPr>
              <a:spLocks/>
            </p:cNvSpPr>
            <p:nvPr/>
          </p:nvSpPr>
          <p:spPr bwMode="auto">
            <a:xfrm rot="6193528" flipH="1" flipV="1">
              <a:off x="3114" y="2101"/>
              <a:ext cx="2330" cy="2297"/>
            </a:xfrm>
            <a:custGeom>
              <a:avLst/>
              <a:gdLst>
                <a:gd name="T0" fmla="*/ 0 w 33855"/>
                <a:gd name="T1" fmla="*/ 0 h 33574"/>
                <a:gd name="T2" fmla="*/ 0 w 33855"/>
                <a:gd name="T3" fmla="*/ 0 h 33574"/>
                <a:gd name="T4" fmla="*/ 0 w 33855"/>
                <a:gd name="T5" fmla="*/ 0 h 33574"/>
                <a:gd name="T6" fmla="*/ 0 60000 65536"/>
                <a:gd name="T7" fmla="*/ 0 60000 65536"/>
                <a:gd name="T8" fmla="*/ 0 60000 65536"/>
              </a:gdLst>
              <a:ahLst/>
              <a:cxnLst>
                <a:cxn ang="T6">
                  <a:pos x="T0" y="T1"/>
                </a:cxn>
                <a:cxn ang="T7">
                  <a:pos x="T2" y="T3"/>
                </a:cxn>
                <a:cxn ang="T8">
                  <a:pos x="T4" y="T5"/>
                </a:cxn>
              </a:cxnLst>
              <a:rect l="0" t="0" r="r" b="b"/>
              <a:pathLst>
                <a:path w="33855" h="33574" fill="none" extrusionOk="0">
                  <a:moveTo>
                    <a:pt x="0" y="3813"/>
                  </a:moveTo>
                  <a:cubicBezTo>
                    <a:pt x="3604" y="1329"/>
                    <a:pt x="7878" y="-1"/>
                    <a:pt x="12255" y="0"/>
                  </a:cubicBezTo>
                  <a:cubicBezTo>
                    <a:pt x="24184" y="0"/>
                    <a:pt x="33855" y="9670"/>
                    <a:pt x="33855" y="21600"/>
                  </a:cubicBezTo>
                  <a:cubicBezTo>
                    <a:pt x="33855" y="25861"/>
                    <a:pt x="32594" y="30027"/>
                    <a:pt x="30232" y="33573"/>
                  </a:cubicBezTo>
                </a:path>
                <a:path w="33855" h="33574" stroke="0" extrusionOk="0">
                  <a:moveTo>
                    <a:pt x="0" y="3813"/>
                  </a:moveTo>
                  <a:cubicBezTo>
                    <a:pt x="3604" y="1329"/>
                    <a:pt x="7878" y="-1"/>
                    <a:pt x="12255" y="0"/>
                  </a:cubicBezTo>
                  <a:cubicBezTo>
                    <a:pt x="24184" y="0"/>
                    <a:pt x="33855" y="9670"/>
                    <a:pt x="33855" y="21600"/>
                  </a:cubicBezTo>
                  <a:cubicBezTo>
                    <a:pt x="33855" y="25861"/>
                    <a:pt x="32594" y="30027"/>
                    <a:pt x="30232" y="33573"/>
                  </a:cubicBezTo>
                  <a:lnTo>
                    <a:pt x="12255" y="21600"/>
                  </a:lnTo>
                  <a:lnTo>
                    <a:pt x="0" y="3813"/>
                  </a:lnTo>
                  <a:close/>
                </a:path>
              </a:pathLst>
            </a:custGeom>
            <a:noFill/>
            <a:ln w="114300">
              <a:solidFill>
                <a:schemeClr val="bg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1" name="AutoShape 40"/>
            <p:cNvSpPr>
              <a:spLocks noChangeArrowheads="1"/>
            </p:cNvSpPr>
            <p:nvPr/>
          </p:nvSpPr>
          <p:spPr bwMode="auto">
            <a:xfrm rot="-1779391">
              <a:off x="3043" y="2085"/>
              <a:ext cx="3172" cy="3448"/>
            </a:xfrm>
            <a:custGeom>
              <a:avLst/>
              <a:gdLst>
                <a:gd name="T0" fmla="*/ 1 w 21600"/>
                <a:gd name="T1" fmla="*/ 0 h 21600"/>
                <a:gd name="T2" fmla="*/ 0 w 21600"/>
                <a:gd name="T3" fmla="*/ 1 h 21600"/>
                <a:gd name="T4" fmla="*/ 1 w 21600"/>
                <a:gd name="T5" fmla="*/ 0 h 21600"/>
                <a:gd name="T6" fmla="*/ 1 w 21600"/>
                <a:gd name="T7" fmla="*/ 1 h 21600"/>
                <a:gd name="T8" fmla="*/ 0 60000 65536"/>
                <a:gd name="T9" fmla="*/ 0 60000 65536"/>
                <a:gd name="T10" fmla="*/ 0 60000 65536"/>
                <a:gd name="T11" fmla="*/ 0 60000 65536"/>
                <a:gd name="T12" fmla="*/ 27 w 21600"/>
                <a:gd name="T13" fmla="*/ 0 h 21600"/>
                <a:gd name="T14" fmla="*/ 21573 w 21600"/>
                <a:gd name="T15" fmla="*/ 10036 h 21600"/>
              </a:gdLst>
              <a:ahLst/>
              <a:cxnLst>
                <a:cxn ang="T8">
                  <a:pos x="T0" y="T1"/>
                </a:cxn>
                <a:cxn ang="T9">
                  <a:pos x="T2" y="T3"/>
                </a:cxn>
                <a:cxn ang="T10">
                  <a:pos x="T4" y="T5"/>
                </a:cxn>
                <a:cxn ang="T11">
                  <a:pos x="T6" y="T7"/>
                </a:cxn>
              </a:cxnLst>
              <a:rect l="T12" t="T13" r="T14" b="T15"/>
              <a:pathLst>
                <a:path w="21600" h="21600">
                  <a:moveTo>
                    <a:pt x="844" y="7366"/>
                  </a:moveTo>
                  <a:cubicBezTo>
                    <a:pt x="2309" y="3119"/>
                    <a:pt x="6307" y="268"/>
                    <a:pt x="10800" y="269"/>
                  </a:cubicBezTo>
                  <a:cubicBezTo>
                    <a:pt x="15292" y="269"/>
                    <a:pt x="19290" y="3119"/>
                    <a:pt x="20755" y="7366"/>
                  </a:cubicBezTo>
                  <a:lnTo>
                    <a:pt x="21009" y="7278"/>
                  </a:lnTo>
                  <a:cubicBezTo>
                    <a:pt x="19507" y="2922"/>
                    <a:pt x="15407" y="-1"/>
                    <a:pt x="10799" y="0"/>
                  </a:cubicBezTo>
                  <a:cubicBezTo>
                    <a:pt x="6192" y="0"/>
                    <a:pt x="2092" y="2922"/>
                    <a:pt x="590" y="7278"/>
                  </a:cubicBezTo>
                  <a:lnTo>
                    <a:pt x="844" y="7366"/>
                  </a:lnTo>
                  <a:close/>
                </a:path>
              </a:pathLst>
            </a:custGeom>
            <a:solidFill>
              <a:schemeClr val="bg1"/>
            </a:solidFill>
            <a:ln w="1905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2" name="AutoShape 41"/>
            <p:cNvSpPr>
              <a:spLocks noChangeArrowheads="1"/>
            </p:cNvSpPr>
            <p:nvPr/>
          </p:nvSpPr>
          <p:spPr bwMode="auto">
            <a:xfrm rot="-1779391">
              <a:off x="3101" y="2125"/>
              <a:ext cx="3110" cy="3448"/>
            </a:xfrm>
            <a:custGeom>
              <a:avLst/>
              <a:gdLst>
                <a:gd name="T0" fmla="*/ 1 w 21600"/>
                <a:gd name="T1" fmla="*/ 0 h 21600"/>
                <a:gd name="T2" fmla="*/ 0 w 21600"/>
                <a:gd name="T3" fmla="*/ 1 h 21600"/>
                <a:gd name="T4" fmla="*/ 1 w 21600"/>
                <a:gd name="T5" fmla="*/ 0 h 21600"/>
                <a:gd name="T6" fmla="*/ 1 w 21600"/>
                <a:gd name="T7" fmla="*/ 1 h 21600"/>
                <a:gd name="T8" fmla="*/ 0 60000 65536"/>
                <a:gd name="T9" fmla="*/ 0 60000 65536"/>
                <a:gd name="T10" fmla="*/ 0 60000 65536"/>
                <a:gd name="T11" fmla="*/ 0 60000 65536"/>
                <a:gd name="T12" fmla="*/ 28 w 21600"/>
                <a:gd name="T13" fmla="*/ 0 h 21600"/>
                <a:gd name="T14" fmla="*/ 21572 w 21600"/>
                <a:gd name="T15" fmla="*/ 10048 h 21600"/>
              </a:gdLst>
              <a:ahLst/>
              <a:cxnLst>
                <a:cxn ang="T8">
                  <a:pos x="T0" y="T1"/>
                </a:cxn>
                <a:cxn ang="T9">
                  <a:pos x="T2" y="T3"/>
                </a:cxn>
                <a:cxn ang="T10">
                  <a:pos x="T4" y="T5"/>
                </a:cxn>
                <a:cxn ang="T11">
                  <a:pos x="T6" y="T7"/>
                </a:cxn>
              </a:cxnLst>
              <a:rect l="T12" t="T13" r="T14" b="T15"/>
              <a:pathLst>
                <a:path w="21600" h="21600">
                  <a:moveTo>
                    <a:pt x="1378" y="7526"/>
                  </a:moveTo>
                  <a:cubicBezTo>
                    <a:pt x="2772" y="3514"/>
                    <a:pt x="6553" y="825"/>
                    <a:pt x="10800" y="826"/>
                  </a:cubicBezTo>
                  <a:cubicBezTo>
                    <a:pt x="15046" y="826"/>
                    <a:pt x="18827" y="3514"/>
                    <a:pt x="20221" y="7526"/>
                  </a:cubicBezTo>
                  <a:lnTo>
                    <a:pt x="21001" y="7255"/>
                  </a:lnTo>
                  <a:cubicBezTo>
                    <a:pt x="19492" y="2911"/>
                    <a:pt x="15398" y="-1"/>
                    <a:pt x="10799" y="0"/>
                  </a:cubicBezTo>
                  <a:cubicBezTo>
                    <a:pt x="6201" y="0"/>
                    <a:pt x="2107" y="2911"/>
                    <a:pt x="598" y="7255"/>
                  </a:cubicBezTo>
                  <a:lnTo>
                    <a:pt x="1378" y="7526"/>
                  </a:lnTo>
                  <a:close/>
                </a:path>
              </a:pathLst>
            </a:custGeom>
            <a:solidFill>
              <a:srgbClr val="00FF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03" name="Freeform 43"/>
            <p:cNvSpPr>
              <a:spLocks/>
            </p:cNvSpPr>
            <p:nvPr/>
          </p:nvSpPr>
          <p:spPr bwMode="auto">
            <a:xfrm>
              <a:off x="3115" y="2232"/>
              <a:ext cx="2496" cy="1891"/>
            </a:xfrm>
            <a:custGeom>
              <a:avLst/>
              <a:gdLst>
                <a:gd name="T0" fmla="*/ 53 w 2496"/>
                <a:gd name="T1" fmla="*/ 1891 h 1891"/>
                <a:gd name="T2" fmla="*/ 15 w 2496"/>
                <a:gd name="T3" fmla="*/ 1718 h 1891"/>
                <a:gd name="T4" fmla="*/ 0 w 2496"/>
                <a:gd name="T5" fmla="*/ 1454 h 1891"/>
                <a:gd name="T6" fmla="*/ 5 w 2496"/>
                <a:gd name="T7" fmla="*/ 1085 h 1891"/>
                <a:gd name="T8" fmla="*/ 211 w 2496"/>
                <a:gd name="T9" fmla="*/ 672 h 1891"/>
                <a:gd name="T10" fmla="*/ 466 w 2496"/>
                <a:gd name="T11" fmla="*/ 336 h 1891"/>
                <a:gd name="T12" fmla="*/ 792 w 2496"/>
                <a:gd name="T13" fmla="*/ 134 h 1891"/>
                <a:gd name="T14" fmla="*/ 1253 w 2496"/>
                <a:gd name="T15" fmla="*/ 0 h 1891"/>
                <a:gd name="T16" fmla="*/ 1656 w 2496"/>
                <a:gd name="T17" fmla="*/ 5 h 1891"/>
                <a:gd name="T18" fmla="*/ 2002 w 2496"/>
                <a:gd name="T19" fmla="*/ 96 h 1891"/>
                <a:gd name="T20" fmla="*/ 2218 w 2496"/>
                <a:gd name="T21" fmla="*/ 211 h 1891"/>
                <a:gd name="T22" fmla="*/ 2482 w 2496"/>
                <a:gd name="T23" fmla="*/ 418 h 1891"/>
                <a:gd name="T24" fmla="*/ 2496 w 2496"/>
                <a:gd name="T25" fmla="*/ 466 h 1891"/>
                <a:gd name="T26" fmla="*/ 2453 w 2496"/>
                <a:gd name="T27" fmla="*/ 494 h 1891"/>
                <a:gd name="T28" fmla="*/ 2386 w 2496"/>
                <a:gd name="T29" fmla="*/ 461 h 1891"/>
                <a:gd name="T30" fmla="*/ 2319 w 2496"/>
                <a:gd name="T31" fmla="*/ 413 h 1891"/>
                <a:gd name="T32" fmla="*/ 2295 w 2496"/>
                <a:gd name="T33" fmla="*/ 379 h 1891"/>
                <a:gd name="T34" fmla="*/ 2232 w 2496"/>
                <a:gd name="T35" fmla="*/ 322 h 1891"/>
                <a:gd name="T36" fmla="*/ 2208 w 2496"/>
                <a:gd name="T37" fmla="*/ 307 h 1891"/>
                <a:gd name="T38" fmla="*/ 2175 w 2496"/>
                <a:gd name="T39" fmla="*/ 288 h 1891"/>
                <a:gd name="T40" fmla="*/ 2074 w 2496"/>
                <a:gd name="T41" fmla="*/ 254 h 1891"/>
                <a:gd name="T42" fmla="*/ 2031 w 2496"/>
                <a:gd name="T43" fmla="*/ 230 h 1891"/>
                <a:gd name="T44" fmla="*/ 1973 w 2496"/>
                <a:gd name="T45" fmla="*/ 182 h 1891"/>
                <a:gd name="T46" fmla="*/ 1877 w 2496"/>
                <a:gd name="T47" fmla="*/ 154 h 1891"/>
                <a:gd name="T48" fmla="*/ 1810 w 2496"/>
                <a:gd name="T49" fmla="*/ 130 h 1891"/>
                <a:gd name="T50" fmla="*/ 1723 w 2496"/>
                <a:gd name="T51" fmla="*/ 106 h 1891"/>
                <a:gd name="T52" fmla="*/ 1685 w 2496"/>
                <a:gd name="T53" fmla="*/ 106 h 1891"/>
                <a:gd name="T54" fmla="*/ 1517 w 2496"/>
                <a:gd name="T55" fmla="*/ 72 h 1891"/>
                <a:gd name="T56" fmla="*/ 1455 w 2496"/>
                <a:gd name="T57" fmla="*/ 53 h 1891"/>
                <a:gd name="T58" fmla="*/ 1263 w 2496"/>
                <a:gd name="T59" fmla="*/ 82 h 1891"/>
                <a:gd name="T60" fmla="*/ 1167 w 2496"/>
                <a:gd name="T61" fmla="*/ 96 h 1891"/>
                <a:gd name="T62" fmla="*/ 1109 w 2496"/>
                <a:gd name="T63" fmla="*/ 106 h 1891"/>
                <a:gd name="T64" fmla="*/ 1003 w 2496"/>
                <a:gd name="T65" fmla="*/ 130 h 1891"/>
                <a:gd name="T66" fmla="*/ 888 w 2496"/>
                <a:gd name="T67" fmla="*/ 168 h 1891"/>
                <a:gd name="T68" fmla="*/ 773 w 2496"/>
                <a:gd name="T69" fmla="*/ 245 h 1891"/>
                <a:gd name="T70" fmla="*/ 725 w 2496"/>
                <a:gd name="T71" fmla="*/ 278 h 1891"/>
                <a:gd name="T72" fmla="*/ 591 w 2496"/>
                <a:gd name="T73" fmla="*/ 374 h 1891"/>
                <a:gd name="T74" fmla="*/ 538 w 2496"/>
                <a:gd name="T75" fmla="*/ 442 h 1891"/>
                <a:gd name="T76" fmla="*/ 399 w 2496"/>
                <a:gd name="T77" fmla="*/ 552 h 1891"/>
                <a:gd name="T78" fmla="*/ 365 w 2496"/>
                <a:gd name="T79" fmla="*/ 605 h 1891"/>
                <a:gd name="T80" fmla="*/ 197 w 2496"/>
                <a:gd name="T81" fmla="*/ 902 h 1891"/>
                <a:gd name="T82" fmla="*/ 159 w 2496"/>
                <a:gd name="T83" fmla="*/ 970 h 1891"/>
                <a:gd name="T84" fmla="*/ 130 w 2496"/>
                <a:gd name="T85" fmla="*/ 1114 h 1891"/>
                <a:gd name="T86" fmla="*/ 115 w 2496"/>
                <a:gd name="T87" fmla="*/ 1195 h 1891"/>
                <a:gd name="T88" fmla="*/ 106 w 2496"/>
                <a:gd name="T89" fmla="*/ 1258 h 1891"/>
                <a:gd name="T90" fmla="*/ 91 w 2496"/>
                <a:gd name="T91" fmla="*/ 1382 h 1891"/>
                <a:gd name="T92" fmla="*/ 87 w 2496"/>
                <a:gd name="T93" fmla="*/ 1483 h 1891"/>
                <a:gd name="T94" fmla="*/ 87 w 2496"/>
                <a:gd name="T95" fmla="*/ 1570 h 1891"/>
                <a:gd name="T96" fmla="*/ 77 w 2496"/>
                <a:gd name="T97" fmla="*/ 1661 h 1891"/>
                <a:gd name="T98" fmla="*/ 77 w 2496"/>
                <a:gd name="T99" fmla="*/ 1747 h 1891"/>
                <a:gd name="T100" fmla="*/ 111 w 2496"/>
                <a:gd name="T101" fmla="*/ 1814 h 1891"/>
                <a:gd name="T102" fmla="*/ 53 w 2496"/>
                <a:gd name="T103" fmla="*/ 1891 h 18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96" h="1891">
                  <a:moveTo>
                    <a:pt x="53" y="1891"/>
                  </a:moveTo>
                  <a:lnTo>
                    <a:pt x="15" y="1718"/>
                  </a:lnTo>
                  <a:lnTo>
                    <a:pt x="0" y="1454"/>
                  </a:lnTo>
                  <a:lnTo>
                    <a:pt x="5" y="1085"/>
                  </a:lnTo>
                  <a:lnTo>
                    <a:pt x="211" y="672"/>
                  </a:lnTo>
                  <a:lnTo>
                    <a:pt x="466" y="336"/>
                  </a:lnTo>
                  <a:lnTo>
                    <a:pt x="792" y="134"/>
                  </a:lnTo>
                  <a:lnTo>
                    <a:pt x="1253" y="0"/>
                  </a:lnTo>
                  <a:lnTo>
                    <a:pt x="1656" y="5"/>
                  </a:lnTo>
                  <a:lnTo>
                    <a:pt x="2002" y="96"/>
                  </a:lnTo>
                  <a:lnTo>
                    <a:pt x="2218" y="211"/>
                  </a:lnTo>
                  <a:lnTo>
                    <a:pt x="2482" y="418"/>
                  </a:lnTo>
                  <a:lnTo>
                    <a:pt x="2496" y="466"/>
                  </a:lnTo>
                  <a:lnTo>
                    <a:pt x="2453" y="494"/>
                  </a:lnTo>
                  <a:lnTo>
                    <a:pt x="2386" y="461"/>
                  </a:lnTo>
                  <a:lnTo>
                    <a:pt x="2319" y="413"/>
                  </a:lnTo>
                  <a:lnTo>
                    <a:pt x="2295" y="379"/>
                  </a:lnTo>
                  <a:lnTo>
                    <a:pt x="2232" y="322"/>
                  </a:lnTo>
                  <a:lnTo>
                    <a:pt x="2208" y="307"/>
                  </a:lnTo>
                  <a:lnTo>
                    <a:pt x="2175" y="288"/>
                  </a:lnTo>
                  <a:cubicBezTo>
                    <a:pt x="2160" y="283"/>
                    <a:pt x="2099" y="254"/>
                    <a:pt x="2074" y="254"/>
                  </a:cubicBezTo>
                  <a:lnTo>
                    <a:pt x="2031" y="230"/>
                  </a:lnTo>
                  <a:lnTo>
                    <a:pt x="1973" y="182"/>
                  </a:lnTo>
                  <a:lnTo>
                    <a:pt x="1877" y="154"/>
                  </a:lnTo>
                  <a:lnTo>
                    <a:pt x="1810" y="130"/>
                  </a:lnTo>
                  <a:lnTo>
                    <a:pt x="1723" y="106"/>
                  </a:lnTo>
                  <a:lnTo>
                    <a:pt x="1685" y="106"/>
                  </a:lnTo>
                  <a:lnTo>
                    <a:pt x="1517" y="72"/>
                  </a:lnTo>
                  <a:lnTo>
                    <a:pt x="1455" y="53"/>
                  </a:lnTo>
                  <a:lnTo>
                    <a:pt x="1263" y="82"/>
                  </a:lnTo>
                  <a:lnTo>
                    <a:pt x="1167" y="96"/>
                  </a:lnTo>
                  <a:lnTo>
                    <a:pt x="1109" y="106"/>
                  </a:lnTo>
                  <a:lnTo>
                    <a:pt x="1003" y="130"/>
                  </a:lnTo>
                  <a:lnTo>
                    <a:pt x="888" y="168"/>
                  </a:lnTo>
                  <a:lnTo>
                    <a:pt x="773" y="245"/>
                  </a:lnTo>
                  <a:lnTo>
                    <a:pt x="725" y="278"/>
                  </a:lnTo>
                  <a:lnTo>
                    <a:pt x="591" y="374"/>
                  </a:lnTo>
                  <a:lnTo>
                    <a:pt x="538" y="442"/>
                  </a:lnTo>
                  <a:lnTo>
                    <a:pt x="399" y="552"/>
                  </a:lnTo>
                  <a:lnTo>
                    <a:pt x="365" y="605"/>
                  </a:lnTo>
                  <a:lnTo>
                    <a:pt x="197" y="902"/>
                  </a:lnTo>
                  <a:lnTo>
                    <a:pt x="159" y="970"/>
                  </a:lnTo>
                  <a:lnTo>
                    <a:pt x="130" y="1114"/>
                  </a:lnTo>
                  <a:lnTo>
                    <a:pt x="115" y="1195"/>
                  </a:lnTo>
                  <a:lnTo>
                    <a:pt x="106" y="1258"/>
                  </a:lnTo>
                  <a:lnTo>
                    <a:pt x="91" y="1382"/>
                  </a:lnTo>
                  <a:lnTo>
                    <a:pt x="87" y="1483"/>
                  </a:lnTo>
                  <a:lnTo>
                    <a:pt x="87" y="1570"/>
                  </a:lnTo>
                  <a:lnTo>
                    <a:pt x="77" y="1661"/>
                  </a:lnTo>
                  <a:lnTo>
                    <a:pt x="77" y="1747"/>
                  </a:lnTo>
                  <a:lnTo>
                    <a:pt x="111" y="1814"/>
                  </a:lnTo>
                  <a:lnTo>
                    <a:pt x="53" y="1891"/>
                  </a:lnTo>
                  <a:close/>
                </a:path>
              </a:pathLst>
            </a:custGeom>
            <a:solidFill>
              <a:srgbClr val="00FF00"/>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3340" name="Line 44"/>
            <p:cNvSpPr>
              <a:spLocks noChangeShapeType="1"/>
            </p:cNvSpPr>
            <p:nvPr/>
          </p:nvSpPr>
          <p:spPr bwMode="auto">
            <a:xfrm flipV="1">
              <a:off x="5574" y="2537"/>
              <a:ext cx="36" cy="21"/>
            </a:xfrm>
            <a:prstGeom prst="line">
              <a:avLst/>
            </a:prstGeom>
            <a:noFill/>
            <a:ln w="9525">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US"/>
            </a:p>
          </p:txBody>
        </p:sp>
      </p:grpSp>
      <p:grpSp>
        <p:nvGrpSpPr>
          <p:cNvPr id="20486" name="Group 55"/>
          <p:cNvGrpSpPr>
            <a:grpSpLocks/>
          </p:cNvGrpSpPr>
          <p:nvPr/>
        </p:nvGrpSpPr>
        <p:grpSpPr bwMode="auto">
          <a:xfrm>
            <a:off x="7831138" y="6015039"/>
            <a:ext cx="2387600" cy="750887"/>
            <a:chOff x="3898" y="3501"/>
            <a:chExt cx="873" cy="599"/>
          </a:xfrm>
        </p:grpSpPr>
        <p:sp>
          <p:nvSpPr>
            <p:cNvPr id="1123342" name="Rectangle 56"/>
            <p:cNvSpPr>
              <a:spLocks noChangeArrowheads="1"/>
            </p:cNvSpPr>
            <p:nvPr/>
          </p:nvSpPr>
          <p:spPr bwMode="auto">
            <a:xfrm>
              <a:off x="3898" y="3501"/>
              <a:ext cx="278" cy="203"/>
            </a:xfrm>
            <a:prstGeom prst="rect">
              <a:avLst/>
            </a:prstGeom>
            <a:solidFill>
              <a:srgbClr val="00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333333"/>
                </a:solidFill>
                <a:latin typeface="Cambria" charset="0"/>
                <a:ea typeface="ＭＳ Ｐゴシック" charset="0"/>
              </a:endParaRPr>
            </a:p>
          </p:txBody>
        </p:sp>
        <p:sp>
          <p:nvSpPr>
            <p:cNvPr id="1123343" name="Rectangle 57"/>
            <p:cNvSpPr>
              <a:spLocks noChangeArrowheads="1"/>
            </p:cNvSpPr>
            <p:nvPr/>
          </p:nvSpPr>
          <p:spPr bwMode="auto">
            <a:xfrm>
              <a:off x="3898" y="3699"/>
              <a:ext cx="278" cy="204"/>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333333"/>
                </a:solidFill>
                <a:latin typeface="Cambria" charset="0"/>
                <a:ea typeface="ＭＳ Ｐゴシック" charset="0"/>
              </a:endParaRPr>
            </a:p>
          </p:txBody>
        </p:sp>
        <p:sp>
          <p:nvSpPr>
            <p:cNvPr id="1123344" name="Rectangle 58"/>
            <p:cNvSpPr>
              <a:spLocks noChangeArrowheads="1"/>
            </p:cNvSpPr>
            <p:nvPr/>
          </p:nvSpPr>
          <p:spPr bwMode="auto">
            <a:xfrm>
              <a:off x="3898" y="3897"/>
              <a:ext cx="278" cy="200"/>
            </a:xfrm>
            <a:prstGeom prst="rect">
              <a:avLst/>
            </a:prstGeom>
            <a:solidFill>
              <a:srgbClr val="FF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333333"/>
                </a:solidFill>
                <a:latin typeface="Cambria" charset="0"/>
                <a:ea typeface="ＭＳ Ｐゴシック" charset="0"/>
              </a:endParaRPr>
            </a:p>
          </p:txBody>
        </p:sp>
        <p:sp>
          <p:nvSpPr>
            <p:cNvPr id="1123345" name="Rectangle 59"/>
            <p:cNvSpPr>
              <a:spLocks noChangeArrowheads="1"/>
            </p:cNvSpPr>
            <p:nvPr/>
          </p:nvSpPr>
          <p:spPr bwMode="auto">
            <a:xfrm>
              <a:off x="4176" y="3502"/>
              <a:ext cx="595" cy="201"/>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solidFill>
                    <a:srgbClr val="333333"/>
                  </a:solidFill>
                  <a:latin typeface="Cambria" charset="0"/>
                  <a:ea typeface="ＭＳ Ｐゴシック" charset="0"/>
                </a:rPr>
                <a:t>Resected bone</a:t>
              </a:r>
            </a:p>
          </p:txBody>
        </p:sp>
        <p:sp>
          <p:nvSpPr>
            <p:cNvPr id="1123346" name="Rectangle 60"/>
            <p:cNvSpPr>
              <a:spLocks noChangeArrowheads="1"/>
            </p:cNvSpPr>
            <p:nvPr/>
          </p:nvSpPr>
          <p:spPr bwMode="auto">
            <a:xfrm>
              <a:off x="4176" y="3700"/>
              <a:ext cx="595" cy="203"/>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solidFill>
                    <a:srgbClr val="333333"/>
                  </a:solidFill>
                  <a:latin typeface="Cambria" charset="0"/>
                  <a:ea typeface="ＭＳ Ｐゴシック" charset="0"/>
                </a:rPr>
                <a:t>0.5mm</a:t>
              </a:r>
            </a:p>
          </p:txBody>
        </p:sp>
        <p:sp>
          <p:nvSpPr>
            <p:cNvPr id="1123347" name="Rectangle 61"/>
            <p:cNvSpPr>
              <a:spLocks noChangeArrowheads="1"/>
            </p:cNvSpPr>
            <p:nvPr/>
          </p:nvSpPr>
          <p:spPr bwMode="auto">
            <a:xfrm>
              <a:off x="4176" y="3897"/>
              <a:ext cx="595" cy="203"/>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r>
                <a:rPr lang="en-US">
                  <a:solidFill>
                    <a:srgbClr val="333333"/>
                  </a:solidFill>
                  <a:latin typeface="Cambria" charset="0"/>
                  <a:ea typeface="ＭＳ Ｐゴシック" charset="0"/>
                </a:rPr>
                <a:t>1mm</a:t>
              </a:r>
            </a:p>
          </p:txBody>
        </p:sp>
      </p:grpSp>
      <p:pic>
        <p:nvPicPr>
          <p:cNvPr id="1123348" name="Picture 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213" y="4668839"/>
            <a:ext cx="2273300" cy="20145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pic>
        <p:nvPicPr>
          <p:cNvPr id="20488" name="Picture 63"/>
          <p:cNvPicPr>
            <a:picLocks noChangeAspect="1" noChangeArrowheads="1"/>
          </p:cNvPicPr>
          <p:nvPr/>
        </p:nvPicPr>
        <p:blipFill>
          <a:blip r:embed="rId4">
            <a:extLst>
              <a:ext uri="{28A0092B-C50C-407E-A947-70E740481C1C}">
                <a14:useLocalDpi xmlns:a14="http://schemas.microsoft.com/office/drawing/2010/main" val="0"/>
              </a:ext>
            </a:extLst>
          </a:blip>
          <a:srcRect r="24918"/>
          <a:stretch>
            <a:fillRect/>
          </a:stretch>
        </p:blipFill>
        <p:spPr bwMode="auto">
          <a:xfrm>
            <a:off x="7847013" y="1603376"/>
            <a:ext cx="2386012" cy="198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0489" name="Group 73"/>
          <p:cNvGrpSpPr>
            <a:grpSpLocks noChangeAspect="1"/>
          </p:cNvGrpSpPr>
          <p:nvPr/>
        </p:nvGrpSpPr>
        <p:grpSpPr bwMode="auto">
          <a:xfrm>
            <a:off x="7837488" y="3662363"/>
            <a:ext cx="2386012" cy="1985962"/>
            <a:chOff x="929" y="1252"/>
            <a:chExt cx="1706" cy="1420"/>
          </a:xfrm>
        </p:grpSpPr>
        <p:pic>
          <p:nvPicPr>
            <p:cNvPr id="20490" name="Picture 67"/>
            <p:cNvPicPr>
              <a:picLocks noChangeAspect="1" noChangeArrowheads="1"/>
            </p:cNvPicPr>
            <p:nvPr/>
          </p:nvPicPr>
          <p:blipFill>
            <a:blip r:embed="rId5">
              <a:extLst>
                <a:ext uri="{28A0092B-C50C-407E-A947-70E740481C1C}">
                  <a14:useLocalDpi xmlns:a14="http://schemas.microsoft.com/office/drawing/2010/main" val="0"/>
                </a:ext>
              </a:extLst>
            </a:blip>
            <a:srcRect r="24899"/>
            <a:stretch>
              <a:fillRect/>
            </a:stretch>
          </p:blipFill>
          <p:spPr bwMode="auto">
            <a:xfrm>
              <a:off x="929" y="1252"/>
              <a:ext cx="1706" cy="1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1" name="Picture 72" descr="Reamingxcheck"/>
            <p:cNvPicPr>
              <a:picLocks noChangeAspect="1" noChangeArrowheads="1"/>
            </p:cNvPicPr>
            <p:nvPr/>
          </p:nvPicPr>
          <p:blipFill>
            <a:blip r:embed="rId6">
              <a:extLst>
                <a:ext uri="{28A0092B-C50C-407E-A947-70E740481C1C}">
                  <a14:useLocalDpi xmlns:a14="http://schemas.microsoft.com/office/drawing/2010/main" val="0"/>
                </a:ext>
              </a:extLst>
            </a:blip>
            <a:srcRect l="16554" t="28572" r="47151" b="14456"/>
            <a:stretch>
              <a:fillRect/>
            </a:stretch>
          </p:blipFill>
          <p:spPr bwMode="auto">
            <a:xfrm>
              <a:off x="1043" y="1620"/>
              <a:ext cx="1102" cy="9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5" name="Picture 24"/>
          <p:cNvPicPr>
            <a:picLocks noChangeAspect="1"/>
          </p:cNvPicPr>
          <p:nvPr/>
        </p:nvPicPr>
        <p:blipFill>
          <a:blip r:embed="rId7"/>
          <a:stretch>
            <a:fillRect/>
          </a:stretch>
        </p:blipFill>
        <p:spPr>
          <a:xfrm>
            <a:off x="11015663" y="-1"/>
            <a:ext cx="1176337" cy="1176337"/>
          </a:xfrm>
          <a:prstGeom prst="rect">
            <a:avLst/>
          </a:prstGeom>
        </p:spPr>
      </p:pic>
    </p:spTree>
    <p:extLst>
      <p:ext uri="{BB962C8B-B14F-4D97-AF65-F5344CB8AC3E}">
        <p14:creationId xmlns:p14="http://schemas.microsoft.com/office/powerpoint/2010/main" val="7979497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129474" name="Rectangle 2"/>
          <p:cNvSpPr>
            <a:spLocks noGrp="1" noChangeArrowheads="1"/>
          </p:cNvSpPr>
          <p:nvPr>
            <p:ph type="title" idx="4294967295"/>
          </p:nvPr>
        </p:nvSpPr>
        <p:spPr/>
        <p:txBody>
          <a:bodyPr/>
          <a:lstStyle/>
          <a:p>
            <a:pPr eaLnBrk="1" hangingPunct="1"/>
            <a:r>
              <a:rPr lang="en-US" dirty="0">
                <a:latin typeface="Arial" charset="0"/>
                <a:ea typeface="MS PGothic" charset="0"/>
              </a:rPr>
              <a:t>Acetabular Results</a:t>
            </a:r>
          </a:p>
        </p:txBody>
      </p:sp>
      <p:sp>
        <p:nvSpPr>
          <p:cNvPr id="1129475" name="Rectangle 3"/>
          <p:cNvSpPr>
            <a:spLocks noGrp="1" noChangeArrowheads="1"/>
          </p:cNvSpPr>
          <p:nvPr>
            <p:ph type="body" idx="4294967295"/>
          </p:nvPr>
        </p:nvSpPr>
        <p:spPr>
          <a:xfrm>
            <a:off x="1828800" y="2209800"/>
            <a:ext cx="7054850" cy="4165600"/>
          </a:xfrm>
        </p:spPr>
        <p:txBody>
          <a:bodyPr/>
          <a:lstStyle/>
          <a:p>
            <a:pPr>
              <a:spcBef>
                <a:spcPct val="0"/>
              </a:spcBef>
              <a:spcAft>
                <a:spcPts val="1200"/>
              </a:spcAft>
              <a:buNone/>
            </a:pPr>
            <a:r>
              <a:rPr lang="en-US" sz="2400">
                <a:latin typeface="Arial" charset="0"/>
                <a:ea typeface="MS PGothic" charset="0"/>
              </a:rPr>
              <a:t>USING HAPTIC ROBOTIC GUIDANCE:</a:t>
            </a:r>
          </a:p>
          <a:p>
            <a:pPr>
              <a:spcBef>
                <a:spcPct val="0"/>
              </a:spcBef>
              <a:spcAft>
                <a:spcPts val="1200"/>
              </a:spcAft>
            </a:pPr>
            <a:r>
              <a:rPr lang="en-US" sz="2400">
                <a:latin typeface="Arial" charset="0"/>
                <a:ea typeface="MS PGothic" charset="0"/>
              </a:rPr>
              <a:t>Anteversion</a:t>
            </a:r>
          </a:p>
          <a:p>
            <a:pPr lvl="1">
              <a:spcBef>
                <a:spcPct val="0"/>
              </a:spcBef>
              <a:spcAft>
                <a:spcPts val="1200"/>
              </a:spcAft>
            </a:pPr>
            <a:r>
              <a:rPr lang="en-US" sz="2000">
                <a:latin typeface="Arial" charset="0"/>
                <a:ea typeface="MS PGothic" charset="0"/>
              </a:rPr>
              <a:t>All errors were less than ± 3°</a:t>
            </a:r>
          </a:p>
          <a:p>
            <a:pPr lvl="1">
              <a:spcBef>
                <a:spcPct val="0"/>
              </a:spcBef>
              <a:spcAft>
                <a:spcPts val="1200"/>
              </a:spcAft>
            </a:pPr>
            <a:r>
              <a:rPr lang="en-US" sz="2000">
                <a:latin typeface="Arial" charset="0"/>
                <a:ea typeface="MS PGothic" charset="0"/>
              </a:rPr>
              <a:t>Average error 1.3 ± 1.4°</a:t>
            </a:r>
          </a:p>
          <a:p>
            <a:pPr lvl="1">
              <a:spcBef>
                <a:spcPct val="0"/>
              </a:spcBef>
              <a:spcAft>
                <a:spcPts val="1200"/>
              </a:spcAft>
            </a:pPr>
            <a:r>
              <a:rPr lang="en-US" sz="2000" i="1">
                <a:latin typeface="Arial" charset="0"/>
                <a:ea typeface="MS PGothic" charset="0"/>
              </a:rPr>
              <a:t>4.8 times more accurate than conventional</a:t>
            </a:r>
          </a:p>
          <a:p>
            <a:pPr>
              <a:spcBef>
                <a:spcPct val="0"/>
              </a:spcBef>
              <a:spcAft>
                <a:spcPts val="1200"/>
              </a:spcAft>
            </a:pPr>
            <a:r>
              <a:rPr lang="en-US" sz="2400">
                <a:latin typeface="Arial" charset="0"/>
                <a:ea typeface="MS PGothic" charset="0"/>
              </a:rPr>
              <a:t>Inclination</a:t>
            </a:r>
          </a:p>
          <a:p>
            <a:pPr lvl="1">
              <a:spcBef>
                <a:spcPct val="0"/>
              </a:spcBef>
              <a:spcAft>
                <a:spcPts val="1200"/>
              </a:spcAft>
            </a:pPr>
            <a:r>
              <a:rPr lang="en-US" sz="2000">
                <a:latin typeface="Arial" charset="0"/>
                <a:ea typeface="MS PGothic" charset="0"/>
              </a:rPr>
              <a:t>All errors were less than ±3°</a:t>
            </a:r>
          </a:p>
          <a:p>
            <a:pPr lvl="1">
              <a:spcBef>
                <a:spcPct val="0"/>
              </a:spcBef>
              <a:spcAft>
                <a:spcPts val="1200"/>
              </a:spcAft>
            </a:pPr>
            <a:r>
              <a:rPr lang="en-US" sz="2000">
                <a:latin typeface="Arial" charset="0"/>
                <a:ea typeface="MS PGothic" charset="0"/>
              </a:rPr>
              <a:t>Average error 1.5±1.2°</a:t>
            </a:r>
          </a:p>
          <a:p>
            <a:pPr lvl="1">
              <a:spcBef>
                <a:spcPct val="0"/>
              </a:spcBef>
              <a:spcAft>
                <a:spcPts val="1200"/>
              </a:spcAft>
            </a:pPr>
            <a:r>
              <a:rPr lang="en-US" sz="2000" i="1">
                <a:latin typeface="Arial" charset="0"/>
                <a:ea typeface="MS PGothic" charset="0"/>
              </a:rPr>
              <a:t>4.2 times more accurate than conventional</a:t>
            </a:r>
          </a:p>
          <a:p>
            <a:pPr lvl="1">
              <a:spcBef>
                <a:spcPct val="0"/>
              </a:spcBef>
              <a:spcAft>
                <a:spcPts val="1200"/>
              </a:spcAft>
            </a:pPr>
            <a:endParaRPr lang="en-US" sz="2000">
              <a:latin typeface="Arial" charset="0"/>
              <a:ea typeface="MS PGothic" charset="0"/>
            </a:endParaRPr>
          </a:p>
          <a:p>
            <a:pPr lvl="1">
              <a:spcBef>
                <a:spcPct val="0"/>
              </a:spcBef>
              <a:spcAft>
                <a:spcPts val="1200"/>
              </a:spcAft>
              <a:buNone/>
            </a:pPr>
            <a:endParaRPr lang="en-US" sz="2000">
              <a:solidFill>
                <a:srgbClr val="00FF00"/>
              </a:solidFill>
              <a:latin typeface="Arial" charset="0"/>
              <a:ea typeface="MS PGothic" charset="0"/>
            </a:endParaRPr>
          </a:p>
        </p:txBody>
      </p:sp>
      <p:pic>
        <p:nvPicPr>
          <p:cNvPr id="24581" name="Picture 7" descr="C:\Documents and Settings\mconditt\Desktop\Untitle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7681" y="3638550"/>
            <a:ext cx="2379663" cy="1893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11015663" y="-1"/>
            <a:ext cx="1176337" cy="1176337"/>
          </a:xfrm>
          <a:prstGeom prst="rect">
            <a:avLst/>
          </a:prstGeom>
        </p:spPr>
      </p:pic>
    </p:spTree>
    <p:extLst>
      <p:ext uri="{BB962C8B-B14F-4D97-AF65-F5344CB8AC3E}">
        <p14:creationId xmlns:p14="http://schemas.microsoft.com/office/powerpoint/2010/main" val="2060967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Robotics &amp; THA/TKA Replacements</a:t>
            </a:r>
          </a:p>
        </p:txBody>
      </p:sp>
      <p:sp>
        <p:nvSpPr>
          <p:cNvPr id="3" name="Content Placeholder 2"/>
          <p:cNvSpPr>
            <a:spLocks noGrp="1"/>
          </p:cNvSpPr>
          <p:nvPr>
            <p:ph idx="1"/>
          </p:nvPr>
        </p:nvSpPr>
        <p:spPr/>
        <p:txBody>
          <a:bodyPr/>
          <a:lstStyle/>
          <a:p>
            <a:r>
              <a:rPr lang="en-US" dirty="0"/>
              <a:t>It adds ~ 30 mins per case</a:t>
            </a:r>
          </a:p>
          <a:p>
            <a:r>
              <a:rPr lang="en-US" dirty="0"/>
              <a:t>More moving parts, technology, staff needs training</a:t>
            </a:r>
          </a:p>
          <a:p>
            <a:r>
              <a:rPr lang="en-US" dirty="0"/>
              <a:t>Logistics of having 1 robot, multiple rooms/surgeons</a:t>
            </a:r>
          </a:p>
          <a:p>
            <a:r>
              <a:rPr lang="en-US" dirty="0"/>
              <a:t>Pre-op scans</a:t>
            </a:r>
          </a:p>
          <a:p>
            <a:r>
              <a:rPr lang="en-US" dirty="0"/>
              <a:t>I use it for more difficult cases only @ this time</a:t>
            </a:r>
          </a:p>
          <a:p>
            <a:r>
              <a:rPr lang="en-US" dirty="0"/>
              <a:t>Using Direct Anterior hip with intra-operative </a:t>
            </a:r>
            <a:r>
              <a:rPr lang="en-US" dirty="0" err="1"/>
              <a:t>flouro</a:t>
            </a:r>
            <a:r>
              <a:rPr lang="en-US" dirty="0"/>
              <a:t> has helped me</a:t>
            </a:r>
          </a:p>
          <a:p>
            <a:r>
              <a:rPr lang="en-US" dirty="0"/>
              <a:t>I will continue to use just still adapting to my practice</a:t>
            </a:r>
          </a:p>
        </p:txBody>
      </p:sp>
      <p:pic>
        <p:nvPicPr>
          <p:cNvPr id="4" name="Picture 3"/>
          <p:cNvPicPr>
            <a:picLocks noChangeAspect="1"/>
          </p:cNvPicPr>
          <p:nvPr/>
        </p:nvPicPr>
        <p:blipFill>
          <a:blip r:embed="rId2"/>
          <a:stretch>
            <a:fillRect/>
          </a:stretch>
        </p:blipFill>
        <p:spPr>
          <a:xfrm>
            <a:off x="11015663" y="-1"/>
            <a:ext cx="1176337" cy="1176337"/>
          </a:xfrm>
          <a:prstGeom prst="rect">
            <a:avLst/>
          </a:prstGeom>
        </p:spPr>
      </p:pic>
    </p:spTree>
    <p:extLst>
      <p:ext uri="{BB962C8B-B14F-4D97-AF65-F5344CB8AC3E}">
        <p14:creationId xmlns:p14="http://schemas.microsoft.com/office/powerpoint/2010/main" val="16904855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Robotics &amp; THA/TKA Replacements</a:t>
            </a:r>
          </a:p>
        </p:txBody>
      </p:sp>
      <p:sp>
        <p:nvSpPr>
          <p:cNvPr id="3" name="Content Placeholder 2"/>
          <p:cNvSpPr>
            <a:spLocks noGrp="1"/>
          </p:cNvSpPr>
          <p:nvPr>
            <p:ph idx="1"/>
          </p:nvPr>
        </p:nvSpPr>
        <p:spPr/>
        <p:txBody>
          <a:bodyPr/>
          <a:lstStyle/>
          <a:p>
            <a:r>
              <a:rPr lang="en-US" dirty="0"/>
              <a:t>Remember it’s garbage in/garbage out; so it’s not designed to do the surgery for you.</a:t>
            </a:r>
          </a:p>
          <a:p>
            <a:r>
              <a:rPr lang="en-US" dirty="0"/>
              <a:t>It’s a robotic arm YOU program and YOU control</a:t>
            </a:r>
          </a:p>
          <a:p>
            <a:r>
              <a:rPr lang="en-US" dirty="0"/>
              <a:t>If it breaks/loses power you better know how to do it on your own</a:t>
            </a:r>
          </a:p>
          <a:p>
            <a:r>
              <a:rPr lang="en-US" dirty="0"/>
              <a:t>Sometimes I change things on the fly</a:t>
            </a:r>
          </a:p>
          <a:p>
            <a:endParaRPr lang="en-US" dirty="0"/>
          </a:p>
          <a:p>
            <a:endParaRPr lang="en-US" dirty="0"/>
          </a:p>
        </p:txBody>
      </p:sp>
      <p:pic>
        <p:nvPicPr>
          <p:cNvPr id="4" name="Picture 3"/>
          <p:cNvPicPr>
            <a:picLocks noChangeAspect="1"/>
          </p:cNvPicPr>
          <p:nvPr/>
        </p:nvPicPr>
        <p:blipFill>
          <a:blip r:embed="rId2"/>
          <a:stretch>
            <a:fillRect/>
          </a:stretch>
        </p:blipFill>
        <p:spPr>
          <a:xfrm>
            <a:off x="7591426" y="3837782"/>
            <a:ext cx="3624262" cy="3020218"/>
          </a:xfrm>
          <a:prstGeom prst="rect">
            <a:avLst/>
          </a:prstGeom>
        </p:spPr>
      </p:pic>
      <p:pic>
        <p:nvPicPr>
          <p:cNvPr id="5" name="Picture 4"/>
          <p:cNvPicPr>
            <a:picLocks noChangeAspect="1"/>
          </p:cNvPicPr>
          <p:nvPr/>
        </p:nvPicPr>
        <p:blipFill>
          <a:blip r:embed="rId3"/>
          <a:stretch>
            <a:fillRect/>
          </a:stretch>
        </p:blipFill>
        <p:spPr>
          <a:xfrm>
            <a:off x="11015663" y="-1"/>
            <a:ext cx="1176337" cy="1176337"/>
          </a:xfrm>
          <a:prstGeom prst="rect">
            <a:avLst/>
          </a:prstGeom>
        </p:spPr>
      </p:pic>
    </p:spTree>
    <p:extLst>
      <p:ext uri="{BB962C8B-B14F-4D97-AF65-F5344CB8AC3E}">
        <p14:creationId xmlns:p14="http://schemas.microsoft.com/office/powerpoint/2010/main" val="7817369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82306" y="1114425"/>
            <a:ext cx="4925879" cy="5743575"/>
          </a:xfrm>
          <a:prstGeom prst="rect">
            <a:avLst/>
          </a:prstGeom>
        </p:spPr>
      </p:pic>
      <p:sp>
        <p:nvSpPr>
          <p:cNvPr id="4" name="Title 3"/>
          <p:cNvSpPr>
            <a:spLocks noGrp="1"/>
          </p:cNvSpPr>
          <p:nvPr>
            <p:ph type="title"/>
          </p:nvPr>
        </p:nvSpPr>
        <p:spPr>
          <a:xfrm>
            <a:off x="838200" y="-180975"/>
            <a:ext cx="10515600" cy="1325563"/>
          </a:xfrm>
        </p:spPr>
        <p:txBody>
          <a:bodyPr/>
          <a:lstStyle/>
          <a:p>
            <a:pPr algn="ctr"/>
            <a:r>
              <a:rPr lang="en-US" dirty="0"/>
              <a:t>THANK YOU</a:t>
            </a:r>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3"/>
          <a:stretch>
            <a:fillRect/>
          </a:stretch>
        </p:blipFill>
        <p:spPr>
          <a:xfrm>
            <a:off x="11015663" y="-1"/>
            <a:ext cx="1176337" cy="1176337"/>
          </a:xfrm>
          <a:prstGeom prst="rect">
            <a:avLst/>
          </a:prstGeom>
        </p:spPr>
      </p:pic>
    </p:spTree>
    <p:extLst>
      <p:ext uri="{BB962C8B-B14F-4D97-AF65-F5344CB8AC3E}">
        <p14:creationId xmlns:p14="http://schemas.microsoft.com/office/powerpoint/2010/main" val="269174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6"/>
          <p:cNvPicPr>
            <a:picLocks noChangeAspect="1"/>
          </p:cNvPicPr>
          <p:nvPr/>
        </p:nvPicPr>
        <p:blipFill>
          <a:blip r:embed="rId2"/>
          <a:stretch>
            <a:fillRect/>
          </a:stretch>
        </p:blipFill>
        <p:spPr>
          <a:xfrm>
            <a:off x="2714625" y="207169"/>
            <a:ext cx="7600950" cy="6650831"/>
          </a:xfrm>
          <a:prstGeom prst="rect">
            <a:avLst/>
          </a:prstGeom>
        </p:spPr>
      </p:pic>
      <p:sp>
        <p:nvSpPr>
          <p:cNvPr id="8" name="Content Placeholder 7"/>
          <p:cNvSpPr>
            <a:spLocks noGrp="1"/>
          </p:cNvSpPr>
          <p:nvPr>
            <p:ph idx="1"/>
          </p:nvPr>
        </p:nvSpPr>
        <p:spPr/>
        <p:txBody>
          <a:bodyPr/>
          <a:lstStyle/>
          <a:p>
            <a:endParaRPr lang="en-US" dirty="0"/>
          </a:p>
        </p:txBody>
      </p:sp>
      <p:pic>
        <p:nvPicPr>
          <p:cNvPr id="9" name="Picture 8"/>
          <p:cNvPicPr>
            <a:picLocks noChangeAspect="1"/>
          </p:cNvPicPr>
          <p:nvPr/>
        </p:nvPicPr>
        <p:blipFill>
          <a:blip r:embed="rId3"/>
          <a:stretch>
            <a:fillRect/>
          </a:stretch>
        </p:blipFill>
        <p:spPr>
          <a:xfrm>
            <a:off x="11015663" y="-1"/>
            <a:ext cx="1176337" cy="1176337"/>
          </a:xfrm>
          <a:prstGeom prst="rect">
            <a:avLst/>
          </a:prstGeom>
        </p:spPr>
      </p:pic>
    </p:spTree>
    <p:extLst>
      <p:ext uri="{BB962C8B-B14F-4D97-AF65-F5344CB8AC3E}">
        <p14:creationId xmlns:p14="http://schemas.microsoft.com/office/powerpoint/2010/main" val="1661213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965575" y="1027906"/>
            <a:ext cx="4260850" cy="5515313"/>
          </a:xfrm>
          <a:prstGeom prst="rect">
            <a:avLst/>
          </a:prstGeom>
        </p:spPr>
      </p:pic>
      <p:pic>
        <p:nvPicPr>
          <p:cNvPr id="5" name="Picture 4"/>
          <p:cNvPicPr>
            <a:picLocks noChangeAspect="1"/>
          </p:cNvPicPr>
          <p:nvPr/>
        </p:nvPicPr>
        <p:blipFill>
          <a:blip r:embed="rId3"/>
          <a:stretch>
            <a:fillRect/>
          </a:stretch>
        </p:blipFill>
        <p:spPr>
          <a:xfrm>
            <a:off x="11015663" y="-1"/>
            <a:ext cx="1176337" cy="1176337"/>
          </a:xfrm>
          <a:prstGeom prst="rect">
            <a:avLst/>
          </a:prstGeom>
        </p:spPr>
      </p:pic>
    </p:spTree>
    <p:extLst>
      <p:ext uri="{BB962C8B-B14F-4D97-AF65-F5344CB8AC3E}">
        <p14:creationId xmlns:p14="http://schemas.microsoft.com/office/powerpoint/2010/main" val="989286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8731"/>
          </a:xfrm>
        </p:spPr>
        <p:txBody>
          <a:bodyPr>
            <a:noAutofit/>
          </a:bodyPr>
          <a:lstStyle/>
          <a:p>
            <a:pPr algn="ctr"/>
            <a:r>
              <a:rPr lang="en-US" sz="2400" dirty="0"/>
              <a:t>We want to re-create a neutral mechanical axis</a:t>
            </a:r>
            <a:br>
              <a:rPr lang="en-US" sz="2400" dirty="0"/>
            </a:br>
            <a:r>
              <a:rPr lang="en-US" sz="2400" dirty="0"/>
              <a:t>We want to create a stable knee joint</a:t>
            </a:r>
            <a:br>
              <a:rPr lang="en-US" sz="2400" dirty="0"/>
            </a:br>
            <a:endParaRPr lang="en-US" sz="2400" dirty="0"/>
          </a:p>
        </p:txBody>
      </p:sp>
      <p:pic>
        <p:nvPicPr>
          <p:cNvPr id="5" name="Content Placeholder 4"/>
          <p:cNvPicPr>
            <a:picLocks noGrp="1" noChangeAspect="1"/>
          </p:cNvPicPr>
          <p:nvPr>
            <p:ph idx="1"/>
          </p:nvPr>
        </p:nvPicPr>
        <p:blipFill>
          <a:blip r:embed="rId2"/>
          <a:stretch>
            <a:fillRect/>
          </a:stretch>
        </p:blipFill>
        <p:spPr>
          <a:xfrm>
            <a:off x="5991225" y="2095992"/>
            <a:ext cx="5647944" cy="4482495"/>
          </a:xfrm>
          <a:prstGeom prst="rect">
            <a:avLst/>
          </a:prstGeom>
        </p:spPr>
      </p:pic>
      <p:pic>
        <p:nvPicPr>
          <p:cNvPr id="4" name="Picture 3"/>
          <p:cNvPicPr>
            <a:picLocks noChangeAspect="1"/>
          </p:cNvPicPr>
          <p:nvPr/>
        </p:nvPicPr>
        <p:blipFill>
          <a:blip r:embed="rId3"/>
          <a:stretch>
            <a:fillRect/>
          </a:stretch>
        </p:blipFill>
        <p:spPr>
          <a:xfrm>
            <a:off x="218315" y="2095992"/>
            <a:ext cx="5772910" cy="4482495"/>
          </a:xfrm>
          <a:prstGeom prst="rect">
            <a:avLst/>
          </a:prstGeom>
        </p:spPr>
      </p:pic>
      <p:pic>
        <p:nvPicPr>
          <p:cNvPr id="6" name="Picture 5"/>
          <p:cNvPicPr>
            <a:picLocks noChangeAspect="1"/>
          </p:cNvPicPr>
          <p:nvPr/>
        </p:nvPicPr>
        <p:blipFill>
          <a:blip r:embed="rId4"/>
          <a:stretch>
            <a:fillRect/>
          </a:stretch>
        </p:blipFill>
        <p:spPr>
          <a:xfrm>
            <a:off x="11015663" y="-1"/>
            <a:ext cx="1176337" cy="1176337"/>
          </a:xfrm>
          <a:prstGeom prst="rect">
            <a:avLst/>
          </a:prstGeom>
        </p:spPr>
      </p:pic>
    </p:spTree>
    <p:extLst>
      <p:ext uri="{BB962C8B-B14F-4D97-AF65-F5344CB8AC3E}">
        <p14:creationId xmlns:p14="http://schemas.microsoft.com/office/powerpoint/2010/main" val="1795550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6463"/>
          </a:xfrm>
        </p:spPr>
        <p:txBody>
          <a:bodyPr/>
          <a:lstStyle/>
          <a:p>
            <a:pPr algn="ctr"/>
            <a:r>
              <a:rPr lang="en-US" dirty="0"/>
              <a:t>How do we “re-create” a mechanical axis</a:t>
            </a:r>
          </a:p>
        </p:txBody>
      </p:sp>
      <p:pic>
        <p:nvPicPr>
          <p:cNvPr id="3" name="Picture 2"/>
          <p:cNvPicPr>
            <a:picLocks noChangeAspect="1"/>
          </p:cNvPicPr>
          <p:nvPr/>
        </p:nvPicPr>
        <p:blipFill>
          <a:blip r:embed="rId2"/>
          <a:stretch>
            <a:fillRect/>
          </a:stretch>
        </p:blipFill>
        <p:spPr>
          <a:xfrm>
            <a:off x="3079126" y="1470725"/>
            <a:ext cx="3016874" cy="5387275"/>
          </a:xfrm>
          <a:prstGeom prst="rect">
            <a:avLst/>
          </a:prstGeom>
        </p:spPr>
      </p:pic>
      <p:pic>
        <p:nvPicPr>
          <p:cNvPr id="4" name="Picture 3"/>
          <p:cNvPicPr>
            <a:picLocks noChangeAspect="1"/>
          </p:cNvPicPr>
          <p:nvPr/>
        </p:nvPicPr>
        <p:blipFill>
          <a:blip r:embed="rId3"/>
          <a:stretch>
            <a:fillRect/>
          </a:stretch>
        </p:blipFill>
        <p:spPr>
          <a:xfrm>
            <a:off x="-161925" y="1470725"/>
            <a:ext cx="3357562" cy="5387275"/>
          </a:xfrm>
          <a:prstGeom prst="rect">
            <a:avLst/>
          </a:prstGeom>
        </p:spPr>
      </p:pic>
      <p:pic>
        <p:nvPicPr>
          <p:cNvPr id="5" name="Picture 4"/>
          <p:cNvPicPr>
            <a:picLocks noChangeAspect="1"/>
          </p:cNvPicPr>
          <p:nvPr/>
        </p:nvPicPr>
        <p:blipFill>
          <a:blip r:embed="rId4"/>
          <a:stretch>
            <a:fillRect/>
          </a:stretch>
        </p:blipFill>
        <p:spPr>
          <a:xfrm>
            <a:off x="11015663" y="-1"/>
            <a:ext cx="1176337" cy="1176337"/>
          </a:xfrm>
          <a:prstGeom prst="rect">
            <a:avLst/>
          </a:prstGeom>
        </p:spPr>
      </p:pic>
      <p:pic>
        <p:nvPicPr>
          <p:cNvPr id="6" name="Content Placeholder 3"/>
          <p:cNvPicPr>
            <a:picLocks noChangeAspect="1"/>
          </p:cNvPicPr>
          <p:nvPr/>
        </p:nvPicPr>
        <p:blipFill>
          <a:blip r:embed="rId5"/>
          <a:stretch>
            <a:fillRect/>
          </a:stretch>
        </p:blipFill>
        <p:spPr>
          <a:xfrm>
            <a:off x="6038850" y="2314576"/>
            <a:ext cx="6026147" cy="3128962"/>
          </a:xfrm>
          <a:prstGeom prst="rect">
            <a:avLst/>
          </a:prstGeom>
        </p:spPr>
      </p:pic>
    </p:spTree>
    <p:extLst>
      <p:ext uri="{BB962C8B-B14F-4D97-AF65-F5344CB8AC3E}">
        <p14:creationId xmlns:p14="http://schemas.microsoft.com/office/powerpoint/2010/main" val="13216340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10099</TotalTime>
  <Words>1294</Words>
  <Application>Microsoft Office PowerPoint</Application>
  <PresentationFormat>Widescreen</PresentationFormat>
  <Paragraphs>198</Paragraphs>
  <Slides>56</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Arial</vt:lpstr>
      <vt:lpstr>Calibri</vt:lpstr>
      <vt:lpstr>Calibri Light</vt:lpstr>
      <vt:lpstr>Cambria</vt:lpstr>
      <vt:lpstr>Garamond</vt:lpstr>
      <vt:lpstr>Times</vt:lpstr>
      <vt:lpstr>Times New Roman</vt:lpstr>
      <vt:lpstr>Verdana</vt:lpstr>
      <vt:lpstr>Wingdings</vt:lpstr>
      <vt:lpstr>Office Theme</vt:lpstr>
      <vt:lpstr>Robotics &amp; Hip/Knee Replacements</vt:lpstr>
      <vt:lpstr>Goals of Hip/Knee Replacement</vt:lpstr>
      <vt:lpstr> Goals of Hip/Knee Replacement</vt:lpstr>
      <vt:lpstr>Goals of Hip/Knee Replacement</vt:lpstr>
      <vt:lpstr>We Want To Re-Create Our Mechanical Axis</vt:lpstr>
      <vt:lpstr>PowerPoint Presentation</vt:lpstr>
      <vt:lpstr>PowerPoint Presentation</vt:lpstr>
      <vt:lpstr>We want to re-create a neutral mechanical axis We want to create a stable knee joint </vt:lpstr>
      <vt:lpstr>How do we “re-create” a mechanical axis</vt:lpstr>
      <vt:lpstr>      </vt:lpstr>
      <vt:lpstr>Rotation/Sizing</vt:lpstr>
      <vt:lpstr>Distal Femur Cut Surface</vt:lpstr>
      <vt:lpstr>PowerPoint Presentation</vt:lpstr>
      <vt:lpstr>Tibia </vt:lpstr>
      <vt:lpstr>Ligament Balancing </vt:lpstr>
      <vt:lpstr>PowerPoint Presentation</vt:lpstr>
      <vt:lpstr>PowerPoint Presentation</vt:lpstr>
      <vt:lpstr>Total Knee Arthroplasty</vt:lpstr>
      <vt:lpstr>Causes of painful TKA</vt:lpstr>
      <vt:lpstr> Complications/Mistakes</vt:lpstr>
      <vt:lpstr>Robotics &amp; Hip/Knee Arthroplasty</vt:lpstr>
      <vt:lpstr>Handheld devices</vt:lpstr>
      <vt:lpstr>PowerPoint Presentation</vt:lpstr>
      <vt:lpstr>PowerPoint Presentation</vt:lpstr>
      <vt:lpstr>Place components Initially to Fit</vt:lpstr>
      <vt:lpstr>Place Arrays, Get Hip Center, Map Knee</vt:lpstr>
      <vt:lpstr>PowerPoint Presentation</vt:lpstr>
      <vt:lpstr>Adjust Initial Fit To “Balance Gaps”</vt:lpstr>
      <vt:lpstr>PowerPoint Presentation</vt:lpstr>
      <vt:lpstr>PowerPoint Presentation</vt:lpstr>
      <vt:lpstr>PowerPoint Presentation</vt:lpstr>
      <vt:lpstr>PowerPoint Presentation</vt:lpstr>
      <vt:lpstr>Intraoperative planning and balancing.</vt:lpstr>
      <vt:lpstr>PowerPoint Presentation</vt:lpstr>
      <vt:lpstr>Start TKA, Robotic Arm Makes Cuts…</vt:lpstr>
      <vt:lpstr>PowerPoint Presentation</vt:lpstr>
      <vt:lpstr>PowerPoint Presentation</vt:lpstr>
      <vt:lpstr> Robotics &amp; TKA</vt:lpstr>
      <vt:lpstr>Robotics &amp; THA</vt:lpstr>
      <vt:lpstr>Acetabulum &amp; THA</vt:lpstr>
      <vt:lpstr>Instability/Acetabulum Angles</vt:lpstr>
      <vt:lpstr>THA ( Acetabulum )</vt:lpstr>
      <vt:lpstr>Cup in right position</vt:lpstr>
      <vt:lpstr>Acetabular Cup Planning</vt:lpstr>
      <vt:lpstr>PowerPoint Presentation</vt:lpstr>
      <vt:lpstr>PowerPoint Presentation</vt:lpstr>
      <vt:lpstr>PowerPoint Presentation</vt:lpstr>
      <vt:lpstr>Femur Preparation </vt:lpstr>
      <vt:lpstr>Robotic &amp; THA</vt:lpstr>
      <vt:lpstr>Femoral Plan</vt:lpstr>
      <vt:lpstr>PowerPoint Presentation</vt:lpstr>
      <vt:lpstr>Robotic Guidance</vt:lpstr>
      <vt:lpstr>Acetabular Results</vt:lpstr>
      <vt:lpstr>Robotics &amp; THA/TKA Replacements</vt:lpstr>
      <vt:lpstr>Robotics &amp; THA/TKA Replacements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stupid stupid</dc:creator>
  <cp:lastModifiedBy>April Mason</cp:lastModifiedBy>
  <cp:revision>56</cp:revision>
  <dcterms:created xsi:type="dcterms:W3CDTF">2019-08-07T00:22:12Z</dcterms:created>
  <dcterms:modified xsi:type="dcterms:W3CDTF">2019-08-26T20:01:59Z</dcterms:modified>
</cp:coreProperties>
</file>