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81" r:id="rId6"/>
    <p:sldId id="260" r:id="rId7"/>
    <p:sldId id="282" r:id="rId8"/>
    <p:sldId id="283" r:id="rId9"/>
    <p:sldId id="284" r:id="rId10"/>
    <p:sldId id="285" r:id="rId11"/>
    <p:sldId id="287" r:id="rId12"/>
    <p:sldId id="286" r:id="rId13"/>
    <p:sldId id="288" r:id="rId14"/>
    <p:sldId id="289" r:id="rId15"/>
    <p:sldId id="290" r:id="rId16"/>
    <p:sldId id="291" r:id="rId17"/>
    <p:sldId id="293" r:id="rId18"/>
    <p:sldId id="292" r:id="rId19"/>
    <p:sldId id="294" r:id="rId20"/>
    <p:sldId id="295" r:id="rId21"/>
    <p:sldId id="296" r:id="rId22"/>
    <p:sldId id="297" r:id="rId23"/>
    <p:sldId id="298"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398156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132004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54833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69007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419887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348980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328543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41618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269817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93294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761BB6-CB96-479A-9FE5-7E9CC0303A3C}"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8C3B7-F417-44C3-9F37-D46DB4BE3BEC}" type="slidenum">
              <a:rPr lang="en-US" smtClean="0"/>
              <a:t>‹#›</a:t>
            </a:fld>
            <a:endParaRPr lang="en-US" dirty="0"/>
          </a:p>
        </p:txBody>
      </p:sp>
    </p:spTree>
    <p:extLst>
      <p:ext uri="{BB962C8B-B14F-4D97-AF65-F5344CB8AC3E}">
        <p14:creationId xmlns:p14="http://schemas.microsoft.com/office/powerpoint/2010/main" val="21331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61BB6-CB96-479A-9FE5-7E9CC0303A3C}" type="datetimeFigureOut">
              <a:rPr lang="en-US" smtClean="0"/>
              <a:t>8/28/2018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8C3B7-F417-44C3-9F37-D46DB4BE3BEC}" type="slidenum">
              <a:rPr lang="en-US" smtClean="0"/>
              <a:t>‹#›</a:t>
            </a:fld>
            <a:endParaRPr lang="en-US" dirty="0"/>
          </a:p>
        </p:txBody>
      </p:sp>
    </p:spTree>
    <p:extLst>
      <p:ext uri="{BB962C8B-B14F-4D97-AF65-F5344CB8AC3E}">
        <p14:creationId xmlns:p14="http://schemas.microsoft.com/office/powerpoint/2010/main" val="9876833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XXpEkrXoO6GWoM&amp;tbnid=M9jOkDCgUNucMM:&amp;ved=0CAUQjRw&amp;url=http://allhealthcare.monster.com/careers/articles/2792-top-10-best-and-worst-states-to-be-a-physical-therapist&amp;ei=grGUU4XdMs7UsAT6qYGgCQ&amp;bvm=bv.68445247,d.cWc&amp;psig=AFQjCNHUtGbsbeG219eHQfEKpBapLHYVeA&amp;ust=1402340025988085"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url?sa=i&amp;rct=j&amp;q=&amp;esrc=s&amp;source=images&amp;cd=&amp;cad=rja&amp;uact=8&amp;docid=Sk8ekb8wfaCXTM&amp;tbnid=nQ0bBpURGLcKrM:&amp;ved=0CAUQjRw&amp;url=http://www.stmaryhealthcare.org/MinimallyInvasiveArthroscopicShoulderSurgery&amp;ei=7bKUU6DANobMsQTcvIBQ&amp;bvm=bv.68445247,d.cWc&amp;psig=AFQjCNEvp1-HP9TxelNK-pqA1Eb7EoZOIQ&amp;ust=14023404204708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b="1" dirty="0">
                <a:solidFill>
                  <a:srgbClr val="FFFF00"/>
                </a:solidFill>
              </a:rPr>
              <a:t>The Surgeon-Therapist Relationship</a:t>
            </a:r>
          </a:p>
        </p:txBody>
      </p:sp>
      <p:sp>
        <p:nvSpPr>
          <p:cNvPr id="3" name="Subtitle 2"/>
          <p:cNvSpPr>
            <a:spLocks noGrp="1"/>
          </p:cNvSpPr>
          <p:nvPr>
            <p:ph type="subTitle" idx="1"/>
          </p:nvPr>
        </p:nvSpPr>
        <p:spPr>
          <a:xfrm>
            <a:off x="762000" y="2286000"/>
            <a:ext cx="7620000" cy="1752600"/>
          </a:xfrm>
        </p:spPr>
        <p:txBody>
          <a:bodyPr>
            <a:normAutofit/>
          </a:bodyPr>
          <a:lstStyle/>
          <a:p>
            <a:r>
              <a:rPr lang="en-US" sz="2800" b="1" dirty="0"/>
              <a:t>Derek Cuff, M.D.</a:t>
            </a:r>
          </a:p>
          <a:p>
            <a:r>
              <a:rPr lang="en-US" sz="2400" b="1" dirty="0"/>
              <a:t>Suncoast Orthopaedic Surgery and Sports Medicine</a:t>
            </a:r>
          </a:p>
          <a:p>
            <a:endParaRPr lang="en-US" sz="2400" b="1" dirty="0"/>
          </a:p>
        </p:txBody>
      </p:sp>
      <p:pic>
        <p:nvPicPr>
          <p:cNvPr id="1026" name="Picture 2" descr="http://allhealthcare.monster.com/nfs/allhealthcare/attachment_images/0003/3619/physical_therapist_crop380w.jpg?125477959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242" y="4217718"/>
            <a:ext cx="4023758" cy="2647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maryhealthcare.org/images/ortho2009/shouldersurgJ0418_019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6" y="4217718"/>
            <a:ext cx="3810000" cy="261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6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40C5-8B56-49DD-8D56-D592B4B6EA9E}"/>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9182D625-8D3C-4D6D-BAC3-E28FD6E97B95}"/>
              </a:ext>
            </a:extLst>
          </p:cNvPr>
          <p:cNvSpPr>
            <a:spLocks noGrp="1"/>
          </p:cNvSpPr>
          <p:nvPr>
            <p:ph sz="half" idx="1"/>
          </p:nvPr>
        </p:nvSpPr>
        <p:spPr>
          <a:xfrm>
            <a:off x="457200" y="1600200"/>
            <a:ext cx="5029200" cy="4525963"/>
          </a:xfrm>
        </p:spPr>
        <p:txBody>
          <a:bodyPr/>
          <a:lstStyle/>
          <a:p>
            <a:pPr marL="0" indent="0">
              <a:buNone/>
            </a:pPr>
            <a:r>
              <a:rPr lang="en-US" b="1" dirty="0"/>
              <a:t>1.  Improved Communication</a:t>
            </a:r>
          </a:p>
          <a:p>
            <a:endParaRPr lang="en-US" b="1" dirty="0"/>
          </a:p>
          <a:p>
            <a:pPr lvl="1"/>
            <a:r>
              <a:rPr lang="en-US" b="1" dirty="0"/>
              <a:t>Technology driven (secure email, text, phone calls)</a:t>
            </a:r>
          </a:p>
          <a:p>
            <a:pPr lvl="1"/>
            <a:endParaRPr lang="en-US" b="1" dirty="0"/>
          </a:p>
          <a:p>
            <a:pPr lvl="1"/>
            <a:r>
              <a:rPr lang="en-US" b="1" dirty="0"/>
              <a:t>Comfort level with surgeons</a:t>
            </a:r>
          </a:p>
          <a:p>
            <a:pPr lvl="1"/>
            <a:endParaRPr lang="en-US" b="1" dirty="0"/>
          </a:p>
          <a:p>
            <a:pPr lvl="1"/>
            <a:r>
              <a:rPr lang="en-US" b="1" dirty="0"/>
              <a:t>More open lines of communication</a:t>
            </a:r>
          </a:p>
          <a:p>
            <a:endParaRPr lang="en-US" b="1" dirty="0"/>
          </a:p>
          <a:p>
            <a:pPr lvl="1"/>
            <a:endParaRPr lang="en-US" b="1" dirty="0"/>
          </a:p>
        </p:txBody>
      </p:sp>
      <p:pic>
        <p:nvPicPr>
          <p:cNvPr id="5" name="Content Placeholder 4">
            <a:extLst>
              <a:ext uri="{FF2B5EF4-FFF2-40B4-BE49-F238E27FC236}">
                <a16:creationId xmlns:a16="http://schemas.microsoft.com/office/drawing/2014/main" id="{388000E3-1BC1-48BA-8698-FCFC3ACABA5A}"/>
              </a:ext>
            </a:extLst>
          </p:cNvPr>
          <p:cNvPicPr>
            <a:picLocks noGrp="1" noChangeAspect="1"/>
          </p:cNvPicPr>
          <p:nvPr>
            <p:ph sz="half" idx="2"/>
          </p:nvPr>
        </p:nvPicPr>
        <p:blipFill>
          <a:blip r:embed="rId2"/>
          <a:stretch>
            <a:fillRect/>
          </a:stretch>
        </p:blipFill>
        <p:spPr>
          <a:xfrm>
            <a:off x="5867400" y="4114800"/>
            <a:ext cx="3276600" cy="2184400"/>
          </a:xfrm>
          <a:prstGeom prst="rect">
            <a:avLst/>
          </a:prstGeom>
        </p:spPr>
      </p:pic>
      <p:pic>
        <p:nvPicPr>
          <p:cNvPr id="6" name="Picture 5">
            <a:extLst>
              <a:ext uri="{FF2B5EF4-FFF2-40B4-BE49-F238E27FC236}">
                <a16:creationId xmlns:a16="http://schemas.microsoft.com/office/drawing/2014/main" id="{CC58EDB8-8912-4C9F-845F-9D28B16FFFD8}"/>
              </a:ext>
            </a:extLst>
          </p:cNvPr>
          <p:cNvPicPr>
            <a:picLocks noChangeAspect="1"/>
          </p:cNvPicPr>
          <p:nvPr/>
        </p:nvPicPr>
        <p:blipFill>
          <a:blip r:embed="rId3"/>
          <a:stretch>
            <a:fillRect/>
          </a:stretch>
        </p:blipFill>
        <p:spPr>
          <a:xfrm>
            <a:off x="5867400" y="1560183"/>
            <a:ext cx="3096208" cy="2164721"/>
          </a:xfrm>
          <a:prstGeom prst="rect">
            <a:avLst/>
          </a:prstGeom>
        </p:spPr>
      </p:pic>
    </p:spTree>
    <p:extLst>
      <p:ext uri="{BB962C8B-B14F-4D97-AF65-F5344CB8AC3E}">
        <p14:creationId xmlns:p14="http://schemas.microsoft.com/office/powerpoint/2010/main" val="35351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757B-F9A6-4209-997E-30A3386106B9}"/>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0CD79B88-D952-4A6D-ABC9-7DBBFD45934A}"/>
              </a:ext>
            </a:extLst>
          </p:cNvPr>
          <p:cNvSpPr>
            <a:spLocks noGrp="1"/>
          </p:cNvSpPr>
          <p:nvPr>
            <p:ph sz="half" idx="1"/>
          </p:nvPr>
        </p:nvSpPr>
        <p:spPr>
          <a:xfrm>
            <a:off x="457200" y="1600200"/>
            <a:ext cx="5410200" cy="4525963"/>
          </a:xfrm>
        </p:spPr>
        <p:txBody>
          <a:bodyPr/>
          <a:lstStyle/>
          <a:p>
            <a:pPr marL="0" indent="0">
              <a:buNone/>
            </a:pPr>
            <a:r>
              <a:rPr lang="en-US" b="1" dirty="0"/>
              <a:t>2.  Better diagnostic skills</a:t>
            </a:r>
          </a:p>
          <a:p>
            <a:endParaRPr lang="en-US" b="1" dirty="0"/>
          </a:p>
          <a:p>
            <a:pPr lvl="1"/>
            <a:r>
              <a:rPr lang="en-US" b="1" dirty="0"/>
              <a:t>More PT referrals with correct dx</a:t>
            </a:r>
          </a:p>
          <a:p>
            <a:pPr lvl="2"/>
            <a:r>
              <a:rPr lang="en-US" b="1" dirty="0"/>
              <a:t>Ex.- Frozen shoulder</a:t>
            </a:r>
          </a:p>
          <a:p>
            <a:pPr lvl="1"/>
            <a:endParaRPr lang="en-US" b="1" dirty="0"/>
          </a:p>
          <a:p>
            <a:pPr lvl="1"/>
            <a:r>
              <a:rPr lang="en-US" b="1" dirty="0"/>
              <a:t>Better recognition of surgical pathology </a:t>
            </a:r>
          </a:p>
          <a:p>
            <a:pPr lvl="2"/>
            <a:r>
              <a:rPr lang="en-US" b="1" dirty="0"/>
              <a:t>Ex.- RTC tear that fails PT</a:t>
            </a:r>
          </a:p>
          <a:p>
            <a:pPr lvl="2"/>
            <a:r>
              <a:rPr lang="en-US" b="1" dirty="0"/>
              <a:t>Ex.- Advanced arthritis</a:t>
            </a:r>
          </a:p>
        </p:txBody>
      </p:sp>
      <p:pic>
        <p:nvPicPr>
          <p:cNvPr id="5" name="Content Placeholder 4">
            <a:extLst>
              <a:ext uri="{FF2B5EF4-FFF2-40B4-BE49-F238E27FC236}">
                <a16:creationId xmlns:a16="http://schemas.microsoft.com/office/drawing/2014/main" id="{87F37544-90D9-4F24-9118-769656FCDEF3}"/>
              </a:ext>
            </a:extLst>
          </p:cNvPr>
          <p:cNvPicPr>
            <a:picLocks noGrp="1" noChangeAspect="1"/>
          </p:cNvPicPr>
          <p:nvPr>
            <p:ph sz="half" idx="2"/>
          </p:nvPr>
        </p:nvPicPr>
        <p:blipFill>
          <a:blip r:embed="rId2"/>
          <a:stretch>
            <a:fillRect/>
          </a:stretch>
        </p:blipFill>
        <p:spPr>
          <a:xfrm>
            <a:off x="6019800" y="2740620"/>
            <a:ext cx="3078163" cy="2308622"/>
          </a:xfrm>
          <a:prstGeom prst="rect">
            <a:avLst/>
          </a:prstGeom>
        </p:spPr>
      </p:pic>
    </p:spTree>
    <p:extLst>
      <p:ext uri="{BB962C8B-B14F-4D97-AF65-F5344CB8AC3E}">
        <p14:creationId xmlns:p14="http://schemas.microsoft.com/office/powerpoint/2010/main" val="19499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E5CE-8730-41B0-87E2-4741F6224F69}"/>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0F0919E7-4ECE-46DF-BCE9-C4042EB8DD6A}"/>
              </a:ext>
            </a:extLst>
          </p:cNvPr>
          <p:cNvSpPr>
            <a:spLocks noGrp="1"/>
          </p:cNvSpPr>
          <p:nvPr>
            <p:ph sz="half" idx="1"/>
          </p:nvPr>
        </p:nvSpPr>
        <p:spPr>
          <a:xfrm>
            <a:off x="457200" y="1600200"/>
            <a:ext cx="5334000" cy="4525963"/>
          </a:xfrm>
        </p:spPr>
        <p:txBody>
          <a:bodyPr/>
          <a:lstStyle/>
          <a:p>
            <a:pPr marL="0" indent="0">
              <a:buNone/>
            </a:pPr>
            <a:r>
              <a:rPr lang="en-US" b="1" dirty="0"/>
              <a:t>3.  Quicker recognition of complications</a:t>
            </a:r>
          </a:p>
          <a:p>
            <a:endParaRPr lang="en-US" b="1" dirty="0"/>
          </a:p>
          <a:p>
            <a:pPr lvl="1"/>
            <a:r>
              <a:rPr lang="en-US" b="1" dirty="0"/>
              <a:t>Wound issues</a:t>
            </a:r>
          </a:p>
          <a:p>
            <a:pPr lvl="1"/>
            <a:endParaRPr lang="en-US" b="1" dirty="0"/>
          </a:p>
          <a:p>
            <a:pPr lvl="1"/>
            <a:r>
              <a:rPr lang="en-US" b="1" dirty="0"/>
              <a:t>Post op set back</a:t>
            </a:r>
          </a:p>
          <a:p>
            <a:pPr lvl="1"/>
            <a:endParaRPr lang="en-US" b="1" dirty="0"/>
          </a:p>
          <a:p>
            <a:pPr lvl="1"/>
            <a:r>
              <a:rPr lang="en-US" b="1" dirty="0"/>
              <a:t>Plateau of progress</a:t>
            </a:r>
          </a:p>
        </p:txBody>
      </p:sp>
      <p:pic>
        <p:nvPicPr>
          <p:cNvPr id="5" name="Content Placeholder 4">
            <a:extLst>
              <a:ext uri="{FF2B5EF4-FFF2-40B4-BE49-F238E27FC236}">
                <a16:creationId xmlns:a16="http://schemas.microsoft.com/office/drawing/2014/main" id="{D829F263-77A7-44E3-9E6B-C15FFFA298DE}"/>
              </a:ext>
            </a:extLst>
          </p:cNvPr>
          <p:cNvPicPr>
            <a:picLocks noGrp="1" noChangeAspect="1"/>
          </p:cNvPicPr>
          <p:nvPr>
            <p:ph sz="half" idx="2"/>
          </p:nvPr>
        </p:nvPicPr>
        <p:blipFill>
          <a:blip r:embed="rId2"/>
          <a:stretch>
            <a:fillRect/>
          </a:stretch>
        </p:blipFill>
        <p:spPr>
          <a:xfrm>
            <a:off x="5562600" y="2743200"/>
            <a:ext cx="3505200" cy="2427350"/>
          </a:xfrm>
          <a:prstGeom prst="rect">
            <a:avLst/>
          </a:prstGeom>
        </p:spPr>
      </p:pic>
    </p:spTree>
    <p:extLst>
      <p:ext uri="{BB962C8B-B14F-4D97-AF65-F5344CB8AC3E}">
        <p14:creationId xmlns:p14="http://schemas.microsoft.com/office/powerpoint/2010/main" val="244264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7577-2031-4A93-944F-927CC690423A}"/>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8B4B997E-0123-4F07-A31E-0452F02989C0}"/>
              </a:ext>
            </a:extLst>
          </p:cNvPr>
          <p:cNvSpPr>
            <a:spLocks noGrp="1"/>
          </p:cNvSpPr>
          <p:nvPr>
            <p:ph sz="half" idx="1"/>
          </p:nvPr>
        </p:nvSpPr>
        <p:spPr>
          <a:xfrm>
            <a:off x="457200" y="1600200"/>
            <a:ext cx="6400800" cy="4525963"/>
          </a:xfrm>
        </p:spPr>
        <p:txBody>
          <a:bodyPr>
            <a:normAutofit/>
          </a:bodyPr>
          <a:lstStyle/>
          <a:p>
            <a:pPr marL="0" indent="0">
              <a:buNone/>
            </a:pPr>
            <a:r>
              <a:rPr lang="en-US" b="1" dirty="0"/>
              <a:t>4.  Better understanding of procedures</a:t>
            </a:r>
          </a:p>
          <a:p>
            <a:endParaRPr lang="en-US" b="1" dirty="0"/>
          </a:p>
          <a:p>
            <a:pPr lvl="1"/>
            <a:r>
              <a:rPr lang="en-US" b="1" dirty="0"/>
              <a:t>More resources to learn about surgery (you tube, google etc, observation)</a:t>
            </a:r>
          </a:p>
          <a:p>
            <a:pPr lvl="1"/>
            <a:endParaRPr lang="en-US" b="1" dirty="0"/>
          </a:p>
          <a:p>
            <a:pPr lvl="1"/>
            <a:endParaRPr lang="en-US" b="1" dirty="0"/>
          </a:p>
          <a:p>
            <a:pPr lvl="1"/>
            <a:r>
              <a:rPr lang="en-US" b="1" dirty="0"/>
              <a:t>Some really astute/specific questions I am asked now </a:t>
            </a:r>
          </a:p>
          <a:p>
            <a:pPr lvl="2"/>
            <a:r>
              <a:rPr lang="en-US" b="1" dirty="0"/>
              <a:t>Examples- Double row RTC, subscap management after RSA, Latarjet techniques</a:t>
            </a:r>
          </a:p>
        </p:txBody>
      </p:sp>
      <p:pic>
        <p:nvPicPr>
          <p:cNvPr id="5" name="Content Placeholder 4">
            <a:extLst>
              <a:ext uri="{FF2B5EF4-FFF2-40B4-BE49-F238E27FC236}">
                <a16:creationId xmlns:a16="http://schemas.microsoft.com/office/drawing/2014/main" id="{F91A4EFE-01E0-4AEF-A37F-3186BFBD52BF}"/>
              </a:ext>
            </a:extLst>
          </p:cNvPr>
          <p:cNvPicPr>
            <a:picLocks noGrp="1" noChangeAspect="1"/>
          </p:cNvPicPr>
          <p:nvPr>
            <p:ph sz="half" idx="2"/>
          </p:nvPr>
        </p:nvPicPr>
        <p:blipFill>
          <a:blip r:embed="rId2"/>
          <a:stretch>
            <a:fillRect/>
          </a:stretch>
        </p:blipFill>
        <p:spPr>
          <a:xfrm>
            <a:off x="7192153" y="2390662"/>
            <a:ext cx="1828800" cy="1219200"/>
          </a:xfrm>
          <a:prstGeom prst="rect">
            <a:avLst/>
          </a:prstGeom>
        </p:spPr>
      </p:pic>
      <p:pic>
        <p:nvPicPr>
          <p:cNvPr id="6" name="Picture 5">
            <a:extLst>
              <a:ext uri="{FF2B5EF4-FFF2-40B4-BE49-F238E27FC236}">
                <a16:creationId xmlns:a16="http://schemas.microsoft.com/office/drawing/2014/main" id="{3678A0B1-DA35-4216-AA68-A694995F3DC4}"/>
              </a:ext>
            </a:extLst>
          </p:cNvPr>
          <p:cNvPicPr>
            <a:picLocks noChangeAspect="1"/>
          </p:cNvPicPr>
          <p:nvPr/>
        </p:nvPicPr>
        <p:blipFill>
          <a:blip r:embed="rId3"/>
          <a:stretch>
            <a:fillRect/>
          </a:stretch>
        </p:blipFill>
        <p:spPr>
          <a:xfrm>
            <a:off x="7192153" y="4648200"/>
            <a:ext cx="1795754" cy="897877"/>
          </a:xfrm>
          <a:prstGeom prst="rect">
            <a:avLst/>
          </a:prstGeom>
        </p:spPr>
      </p:pic>
    </p:spTree>
    <p:extLst>
      <p:ext uri="{BB962C8B-B14F-4D97-AF65-F5344CB8AC3E}">
        <p14:creationId xmlns:p14="http://schemas.microsoft.com/office/powerpoint/2010/main" val="306144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1DF2-D228-4715-8420-B0A2E068CBAD}"/>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156D4045-14DC-46D9-9A5F-3489D65B76B4}"/>
              </a:ext>
            </a:extLst>
          </p:cNvPr>
          <p:cNvSpPr>
            <a:spLocks noGrp="1"/>
          </p:cNvSpPr>
          <p:nvPr>
            <p:ph sz="half" idx="1"/>
          </p:nvPr>
        </p:nvSpPr>
        <p:spPr>
          <a:xfrm>
            <a:off x="457200" y="1600200"/>
            <a:ext cx="6477000" cy="4525963"/>
          </a:xfrm>
        </p:spPr>
        <p:txBody>
          <a:bodyPr/>
          <a:lstStyle/>
          <a:p>
            <a:r>
              <a:rPr lang="en-US" b="1" dirty="0"/>
              <a:t>Benefits of better relationship</a:t>
            </a:r>
          </a:p>
          <a:p>
            <a:endParaRPr lang="en-US" b="1" dirty="0"/>
          </a:p>
          <a:p>
            <a:pPr marL="914400" lvl="1" indent="-457200">
              <a:buAutoNum type="arabicPeriod"/>
            </a:pPr>
            <a:r>
              <a:rPr lang="en-US" b="1" dirty="0"/>
              <a:t>More cohesive team (patient appreciates)</a:t>
            </a:r>
          </a:p>
          <a:p>
            <a:pPr marL="914400" lvl="1" indent="-457200">
              <a:buAutoNum type="arabicPeriod"/>
            </a:pPr>
            <a:endParaRPr lang="en-US" b="1" dirty="0"/>
          </a:p>
          <a:p>
            <a:pPr marL="914400" lvl="1" indent="-457200">
              <a:buAutoNum type="arabicPeriod"/>
            </a:pPr>
            <a:r>
              <a:rPr lang="en-US" b="1" dirty="0"/>
              <a:t>Potentially less complications</a:t>
            </a:r>
          </a:p>
          <a:p>
            <a:pPr marL="914400" lvl="1" indent="-457200">
              <a:buAutoNum type="arabicPeriod"/>
            </a:pPr>
            <a:endParaRPr lang="en-US" b="1" dirty="0"/>
          </a:p>
          <a:p>
            <a:pPr marL="914400" lvl="1" indent="-457200">
              <a:buAutoNum type="arabicPeriod"/>
            </a:pPr>
            <a:r>
              <a:rPr lang="en-US" b="1" dirty="0"/>
              <a:t>Ultimately better outcomes</a:t>
            </a:r>
          </a:p>
        </p:txBody>
      </p:sp>
      <p:pic>
        <p:nvPicPr>
          <p:cNvPr id="5" name="Content Placeholder 4">
            <a:extLst>
              <a:ext uri="{FF2B5EF4-FFF2-40B4-BE49-F238E27FC236}">
                <a16:creationId xmlns:a16="http://schemas.microsoft.com/office/drawing/2014/main" id="{898F6C56-1F2F-4E52-AADC-97097030C001}"/>
              </a:ext>
            </a:extLst>
          </p:cNvPr>
          <p:cNvPicPr>
            <a:picLocks noGrp="1" noChangeAspect="1"/>
          </p:cNvPicPr>
          <p:nvPr>
            <p:ph sz="half" idx="2"/>
          </p:nvPr>
        </p:nvPicPr>
        <p:blipFill>
          <a:blip r:embed="rId2"/>
          <a:stretch>
            <a:fillRect/>
          </a:stretch>
        </p:blipFill>
        <p:spPr>
          <a:xfrm>
            <a:off x="6781800" y="3731498"/>
            <a:ext cx="2286000" cy="3052604"/>
          </a:xfrm>
          <a:prstGeom prst="rect">
            <a:avLst/>
          </a:prstGeom>
        </p:spPr>
      </p:pic>
    </p:spTree>
    <p:extLst>
      <p:ext uri="{BB962C8B-B14F-4D97-AF65-F5344CB8AC3E}">
        <p14:creationId xmlns:p14="http://schemas.microsoft.com/office/powerpoint/2010/main" val="126151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94FC-EC57-4DBC-A61D-E886AB86E1BA}"/>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91F6D9DF-0256-40A0-B566-26500C0F127D}"/>
              </a:ext>
            </a:extLst>
          </p:cNvPr>
          <p:cNvSpPr>
            <a:spLocks noGrp="1"/>
          </p:cNvSpPr>
          <p:nvPr>
            <p:ph sz="half" idx="1"/>
          </p:nvPr>
        </p:nvSpPr>
        <p:spPr>
          <a:xfrm>
            <a:off x="457200" y="1600200"/>
            <a:ext cx="5562600" cy="4525963"/>
          </a:xfrm>
        </p:spPr>
        <p:txBody>
          <a:bodyPr/>
          <a:lstStyle/>
          <a:p>
            <a:r>
              <a:rPr lang="en-US" b="1" dirty="0"/>
              <a:t>What about the next 5-10 years??</a:t>
            </a:r>
          </a:p>
          <a:p>
            <a:endParaRPr lang="en-US" b="1" dirty="0"/>
          </a:p>
          <a:p>
            <a:pPr lvl="1"/>
            <a:r>
              <a:rPr lang="en-US" b="1" dirty="0"/>
              <a:t>Technical advances</a:t>
            </a:r>
          </a:p>
          <a:p>
            <a:pPr lvl="1"/>
            <a:endParaRPr lang="en-US" b="1" dirty="0"/>
          </a:p>
          <a:p>
            <a:pPr lvl="1"/>
            <a:r>
              <a:rPr lang="en-US" b="1" dirty="0"/>
              <a:t>Cost pressures</a:t>
            </a:r>
          </a:p>
          <a:p>
            <a:pPr lvl="1"/>
            <a:endParaRPr lang="en-US" b="1" dirty="0"/>
          </a:p>
          <a:p>
            <a:pPr lvl="1"/>
            <a:r>
              <a:rPr lang="en-US" b="1" dirty="0"/>
              <a:t>Value equation</a:t>
            </a:r>
          </a:p>
        </p:txBody>
      </p:sp>
      <p:pic>
        <p:nvPicPr>
          <p:cNvPr id="5" name="Content Placeholder 4">
            <a:extLst>
              <a:ext uri="{FF2B5EF4-FFF2-40B4-BE49-F238E27FC236}">
                <a16:creationId xmlns:a16="http://schemas.microsoft.com/office/drawing/2014/main" id="{01F02CBD-799F-45E0-8E43-DF5EF7DAA55E}"/>
              </a:ext>
            </a:extLst>
          </p:cNvPr>
          <p:cNvPicPr>
            <a:picLocks noGrp="1" noChangeAspect="1"/>
          </p:cNvPicPr>
          <p:nvPr>
            <p:ph sz="half" idx="2"/>
          </p:nvPr>
        </p:nvPicPr>
        <p:blipFill>
          <a:blip r:embed="rId2"/>
          <a:stretch>
            <a:fillRect/>
          </a:stretch>
        </p:blipFill>
        <p:spPr>
          <a:xfrm>
            <a:off x="6400799" y="2014748"/>
            <a:ext cx="2640894" cy="1876425"/>
          </a:xfrm>
          <a:prstGeom prst="rect">
            <a:avLst/>
          </a:prstGeom>
        </p:spPr>
      </p:pic>
      <p:pic>
        <p:nvPicPr>
          <p:cNvPr id="6" name="Picture 5">
            <a:extLst>
              <a:ext uri="{FF2B5EF4-FFF2-40B4-BE49-F238E27FC236}">
                <a16:creationId xmlns:a16="http://schemas.microsoft.com/office/drawing/2014/main" id="{869535D3-7EE0-4A40-BE2F-8A6F32635E44}"/>
              </a:ext>
            </a:extLst>
          </p:cNvPr>
          <p:cNvPicPr>
            <a:picLocks noChangeAspect="1"/>
          </p:cNvPicPr>
          <p:nvPr/>
        </p:nvPicPr>
        <p:blipFill>
          <a:blip r:embed="rId3"/>
          <a:stretch>
            <a:fillRect/>
          </a:stretch>
        </p:blipFill>
        <p:spPr>
          <a:xfrm>
            <a:off x="6773508" y="4474287"/>
            <a:ext cx="1895475" cy="1895475"/>
          </a:xfrm>
          <a:prstGeom prst="rect">
            <a:avLst/>
          </a:prstGeom>
        </p:spPr>
      </p:pic>
    </p:spTree>
    <p:extLst>
      <p:ext uri="{BB962C8B-B14F-4D97-AF65-F5344CB8AC3E}">
        <p14:creationId xmlns:p14="http://schemas.microsoft.com/office/powerpoint/2010/main" val="331859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35C1-BF75-452F-99AC-97D89A4B2282}"/>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EF1083F6-4134-425E-8AE5-F7867D148951}"/>
              </a:ext>
            </a:extLst>
          </p:cNvPr>
          <p:cNvSpPr>
            <a:spLocks noGrp="1"/>
          </p:cNvSpPr>
          <p:nvPr>
            <p:ph sz="half" idx="1"/>
          </p:nvPr>
        </p:nvSpPr>
        <p:spPr>
          <a:xfrm>
            <a:off x="457200" y="1600200"/>
            <a:ext cx="5943600" cy="4525963"/>
          </a:xfrm>
        </p:spPr>
        <p:txBody>
          <a:bodyPr/>
          <a:lstStyle/>
          <a:p>
            <a:r>
              <a:rPr lang="en-US" b="1" dirty="0"/>
              <a:t>Tech advances</a:t>
            </a:r>
          </a:p>
          <a:p>
            <a:endParaRPr lang="en-US" b="1" dirty="0"/>
          </a:p>
          <a:p>
            <a:pPr lvl="1"/>
            <a:r>
              <a:rPr lang="en-US" b="1" dirty="0"/>
              <a:t>Telemedicine</a:t>
            </a:r>
          </a:p>
          <a:p>
            <a:pPr lvl="1"/>
            <a:endParaRPr lang="en-US" b="1" dirty="0"/>
          </a:p>
          <a:p>
            <a:pPr lvl="1"/>
            <a:r>
              <a:rPr lang="en-US" b="1" dirty="0"/>
              <a:t>Range of motion measurements</a:t>
            </a:r>
          </a:p>
          <a:p>
            <a:pPr lvl="1"/>
            <a:endParaRPr lang="en-US" b="1" dirty="0"/>
          </a:p>
          <a:p>
            <a:pPr lvl="1"/>
            <a:r>
              <a:rPr lang="en-US" b="1" dirty="0"/>
              <a:t>Outcomes tracking</a:t>
            </a:r>
          </a:p>
        </p:txBody>
      </p:sp>
      <p:pic>
        <p:nvPicPr>
          <p:cNvPr id="5" name="Content Placeholder 4">
            <a:extLst>
              <a:ext uri="{FF2B5EF4-FFF2-40B4-BE49-F238E27FC236}">
                <a16:creationId xmlns:a16="http://schemas.microsoft.com/office/drawing/2014/main" id="{2A75A701-6F0C-47B3-8D45-22E4C0E8A918}"/>
              </a:ext>
            </a:extLst>
          </p:cNvPr>
          <p:cNvPicPr>
            <a:picLocks noGrp="1" noChangeAspect="1"/>
          </p:cNvPicPr>
          <p:nvPr>
            <p:ph sz="half" idx="2"/>
          </p:nvPr>
        </p:nvPicPr>
        <p:blipFill>
          <a:blip r:embed="rId2"/>
          <a:stretch>
            <a:fillRect/>
          </a:stretch>
        </p:blipFill>
        <p:spPr>
          <a:xfrm>
            <a:off x="6577012" y="3015456"/>
            <a:ext cx="2466975" cy="1847850"/>
          </a:xfrm>
          <a:prstGeom prst="rect">
            <a:avLst/>
          </a:prstGeom>
        </p:spPr>
      </p:pic>
    </p:spTree>
    <p:extLst>
      <p:ext uri="{BB962C8B-B14F-4D97-AF65-F5344CB8AC3E}">
        <p14:creationId xmlns:p14="http://schemas.microsoft.com/office/powerpoint/2010/main" val="259347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5BD9-DFD6-4900-BA19-03D4E9F41F5E}"/>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75B9D022-3082-4D11-8A0B-BA804B06A7B4}"/>
              </a:ext>
            </a:extLst>
          </p:cNvPr>
          <p:cNvSpPr>
            <a:spLocks noGrp="1"/>
          </p:cNvSpPr>
          <p:nvPr>
            <p:ph idx="1"/>
          </p:nvPr>
        </p:nvSpPr>
        <p:spPr/>
        <p:txBody>
          <a:bodyPr/>
          <a:lstStyle/>
          <a:p>
            <a:r>
              <a:rPr lang="en-US" dirty="0"/>
              <a:t>“</a:t>
            </a:r>
            <a:r>
              <a:rPr lang="en-US" sz="2400" b="1" dirty="0"/>
              <a:t>In-Home Telerehabilitation Compared with Face-to-Face Rehabilitation After Total Knee Arthroplasty: A Noninferiority Randomized Controlled Trial” (Moffet et al)</a:t>
            </a:r>
          </a:p>
          <a:p>
            <a:endParaRPr lang="en-US" sz="2400" b="1" dirty="0"/>
          </a:p>
          <a:p>
            <a:pPr lvl="1"/>
            <a:r>
              <a:rPr lang="en-US" sz="2400" b="1" dirty="0"/>
              <a:t>2015 Journal of Bone and Joint Surgery</a:t>
            </a:r>
          </a:p>
          <a:p>
            <a:pPr lvl="1"/>
            <a:endParaRPr lang="en-US" sz="2400" b="1" dirty="0"/>
          </a:p>
          <a:p>
            <a:pPr lvl="1"/>
            <a:r>
              <a:rPr lang="en-US" sz="2400" b="1" dirty="0"/>
              <a:t>No difference in outcomes between 2 cohorts</a:t>
            </a:r>
          </a:p>
          <a:p>
            <a:pPr lvl="1"/>
            <a:endParaRPr lang="en-US" sz="2400" b="1" dirty="0"/>
          </a:p>
          <a:p>
            <a:pPr lvl="1"/>
            <a:r>
              <a:rPr lang="en-US" sz="2400" b="1" u="sng" dirty="0"/>
              <a:t>Multiple studies reproducing these results now</a:t>
            </a:r>
          </a:p>
        </p:txBody>
      </p:sp>
    </p:spTree>
    <p:extLst>
      <p:ext uri="{BB962C8B-B14F-4D97-AF65-F5344CB8AC3E}">
        <p14:creationId xmlns:p14="http://schemas.microsoft.com/office/powerpoint/2010/main" val="203319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877B58-1EBF-4BC1-AEFF-89DE4BF8008E}"/>
              </a:ext>
            </a:extLst>
          </p:cNvPr>
          <p:cNvSpPr>
            <a:spLocks noGrp="1"/>
          </p:cNvSpPr>
          <p:nvPr>
            <p:ph type="title"/>
          </p:nvPr>
        </p:nvSpPr>
        <p:spPr/>
        <p:txBody>
          <a:bodyPr/>
          <a:lstStyle/>
          <a:p>
            <a:r>
              <a:rPr lang="en-US" b="1" dirty="0">
                <a:solidFill>
                  <a:srgbClr val="FFFF00"/>
                </a:solidFill>
              </a:rPr>
              <a:t>Surgeon-Therapist Relationship</a:t>
            </a:r>
          </a:p>
        </p:txBody>
      </p:sp>
      <p:sp>
        <p:nvSpPr>
          <p:cNvPr id="6" name="Content Placeholder 5">
            <a:extLst>
              <a:ext uri="{FF2B5EF4-FFF2-40B4-BE49-F238E27FC236}">
                <a16:creationId xmlns:a16="http://schemas.microsoft.com/office/drawing/2014/main" id="{129EB058-D0A1-40F0-B99D-A00A0B84ED3E}"/>
              </a:ext>
            </a:extLst>
          </p:cNvPr>
          <p:cNvSpPr>
            <a:spLocks noGrp="1"/>
          </p:cNvSpPr>
          <p:nvPr>
            <p:ph idx="1"/>
          </p:nvPr>
        </p:nvSpPr>
        <p:spPr/>
        <p:txBody>
          <a:bodyPr/>
          <a:lstStyle/>
          <a:p>
            <a:r>
              <a:rPr lang="en-US" dirty="0"/>
              <a:t>“</a:t>
            </a:r>
            <a:r>
              <a:rPr lang="en-US" sz="2400" b="1" dirty="0"/>
              <a:t>The Role of Virtual Rehabilitation in Total and Unicompartmental Knee Arthroplasty</a:t>
            </a:r>
            <a:r>
              <a:rPr lang="en-US" dirty="0"/>
              <a:t>” (Chughtai et al)</a:t>
            </a:r>
          </a:p>
          <a:p>
            <a:endParaRPr lang="en-US" dirty="0"/>
          </a:p>
          <a:p>
            <a:pPr lvl="1"/>
            <a:r>
              <a:rPr lang="en-US" dirty="0"/>
              <a:t>2018 Journal of Knee Surgery (Cleveland Clinic)</a:t>
            </a:r>
          </a:p>
          <a:p>
            <a:pPr lvl="1"/>
            <a:r>
              <a:rPr lang="en-US" dirty="0"/>
              <a:t>Instructional Avatar</a:t>
            </a:r>
          </a:p>
          <a:p>
            <a:pPr lvl="1"/>
            <a:r>
              <a:rPr lang="en-US" dirty="0"/>
              <a:t>3D motion measurement and analysis software</a:t>
            </a:r>
          </a:p>
          <a:p>
            <a:pPr lvl="1"/>
            <a:r>
              <a:rPr lang="en-US" dirty="0"/>
              <a:t>System tracks compliance</a:t>
            </a:r>
          </a:p>
          <a:p>
            <a:pPr lvl="1"/>
            <a:r>
              <a:rPr lang="en-US" dirty="0"/>
              <a:t>Real time track of progress via data capture</a:t>
            </a:r>
          </a:p>
        </p:txBody>
      </p:sp>
    </p:spTree>
    <p:extLst>
      <p:ext uri="{BB962C8B-B14F-4D97-AF65-F5344CB8AC3E}">
        <p14:creationId xmlns:p14="http://schemas.microsoft.com/office/powerpoint/2010/main" val="41471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9EB5-FB57-49E6-86C7-DE1B3638C099}"/>
              </a:ext>
            </a:extLst>
          </p:cNvPr>
          <p:cNvSpPr>
            <a:spLocks noGrp="1"/>
          </p:cNvSpPr>
          <p:nvPr>
            <p:ph type="title"/>
          </p:nvPr>
        </p:nvSpPr>
        <p:spPr/>
        <p:txBody>
          <a:bodyPr>
            <a:normAutofit/>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BD22CFC8-254B-407C-A6F8-7616C492EB1E}"/>
              </a:ext>
            </a:extLst>
          </p:cNvPr>
          <p:cNvSpPr>
            <a:spLocks noGrp="1"/>
          </p:cNvSpPr>
          <p:nvPr>
            <p:ph idx="1"/>
          </p:nvPr>
        </p:nvSpPr>
        <p:spPr/>
        <p:txBody>
          <a:bodyPr>
            <a:normAutofit fontScale="92500"/>
          </a:bodyPr>
          <a:lstStyle/>
          <a:p>
            <a:r>
              <a:rPr lang="en-US" b="1" dirty="0"/>
              <a:t>Tech advances aren’t for every patient</a:t>
            </a:r>
          </a:p>
          <a:p>
            <a:endParaRPr lang="en-US" b="1" dirty="0"/>
          </a:p>
          <a:p>
            <a:r>
              <a:rPr lang="en-US" b="1" dirty="0"/>
              <a:t>Possible tough on geriatric patients</a:t>
            </a:r>
          </a:p>
          <a:p>
            <a:endParaRPr lang="en-US" b="1" dirty="0"/>
          </a:p>
          <a:p>
            <a:r>
              <a:rPr lang="en-US" b="1" dirty="0"/>
              <a:t>As younger patients age may be appealing to them</a:t>
            </a:r>
          </a:p>
          <a:p>
            <a:endParaRPr lang="en-US" b="1" dirty="0"/>
          </a:p>
          <a:p>
            <a:r>
              <a:rPr lang="en-US" b="1" dirty="0"/>
              <a:t>Value in hands on PT is lost with this approach</a:t>
            </a:r>
          </a:p>
        </p:txBody>
      </p:sp>
    </p:spTree>
    <p:extLst>
      <p:ext uri="{BB962C8B-B14F-4D97-AF65-F5344CB8AC3E}">
        <p14:creationId xmlns:p14="http://schemas.microsoft.com/office/powerpoint/2010/main" val="212938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Goals</a:t>
            </a:r>
          </a:p>
        </p:txBody>
      </p:sp>
      <p:sp>
        <p:nvSpPr>
          <p:cNvPr id="3" name="Content Placeholder 2"/>
          <p:cNvSpPr>
            <a:spLocks noGrp="1"/>
          </p:cNvSpPr>
          <p:nvPr>
            <p:ph idx="1"/>
          </p:nvPr>
        </p:nvSpPr>
        <p:spPr/>
        <p:txBody>
          <a:bodyPr>
            <a:normAutofit/>
          </a:bodyPr>
          <a:lstStyle/>
          <a:p>
            <a:r>
              <a:rPr lang="en-US" b="1" dirty="0"/>
              <a:t>Discuss the evolving surgeon-therapist relationship</a:t>
            </a:r>
          </a:p>
          <a:p>
            <a:endParaRPr lang="en-US" b="1" dirty="0"/>
          </a:p>
          <a:p>
            <a:r>
              <a:rPr lang="en-US" b="1" dirty="0"/>
              <a:t>Discuss some of the changes I have seen over last 10 years</a:t>
            </a:r>
          </a:p>
          <a:p>
            <a:endParaRPr lang="en-US" b="1" dirty="0"/>
          </a:p>
          <a:p>
            <a:r>
              <a:rPr lang="en-US" b="1" dirty="0"/>
              <a:t>Discuss the future directions of the surgeon-therapist relationship</a:t>
            </a:r>
          </a:p>
          <a:p>
            <a:endParaRPr lang="en-US" b="1" dirty="0"/>
          </a:p>
          <a:p>
            <a:endParaRPr lang="en-US" b="1" dirty="0"/>
          </a:p>
          <a:p>
            <a:endParaRPr lang="en-US" b="1" dirty="0"/>
          </a:p>
          <a:p>
            <a:endParaRPr lang="en-US" b="1" dirty="0"/>
          </a:p>
          <a:p>
            <a:endParaRPr lang="en-US" b="1" dirty="0"/>
          </a:p>
          <a:p>
            <a:pPr marL="0" indent="0">
              <a:buNone/>
            </a:pPr>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49460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F065-0B48-4BE9-96B3-BF2C06B218DA}"/>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D9572C85-A916-4DFA-BCBF-0B7ADB46126B}"/>
              </a:ext>
            </a:extLst>
          </p:cNvPr>
          <p:cNvSpPr>
            <a:spLocks noGrp="1"/>
          </p:cNvSpPr>
          <p:nvPr>
            <p:ph idx="1"/>
          </p:nvPr>
        </p:nvSpPr>
        <p:spPr/>
        <p:txBody>
          <a:bodyPr>
            <a:normAutofit lnSpcReduction="10000"/>
          </a:bodyPr>
          <a:lstStyle/>
          <a:p>
            <a:r>
              <a:rPr lang="en-US" b="1" dirty="0"/>
              <a:t>Cost pressures and value equation</a:t>
            </a:r>
          </a:p>
          <a:p>
            <a:endParaRPr lang="en-US" b="1" dirty="0"/>
          </a:p>
          <a:p>
            <a:r>
              <a:rPr lang="en-US" b="1" dirty="0"/>
              <a:t>Cost cutting in health care remain an issue</a:t>
            </a:r>
          </a:p>
          <a:p>
            <a:endParaRPr lang="en-US" b="1" dirty="0"/>
          </a:p>
          <a:p>
            <a:r>
              <a:rPr lang="en-US" b="1" dirty="0"/>
              <a:t>Which services offer most value in outcomes?</a:t>
            </a:r>
          </a:p>
          <a:p>
            <a:endParaRPr lang="en-US" b="1" dirty="0"/>
          </a:p>
          <a:p>
            <a:r>
              <a:rPr lang="en-US" b="1" dirty="0"/>
              <a:t>Bundled payments </a:t>
            </a:r>
          </a:p>
        </p:txBody>
      </p:sp>
    </p:spTree>
    <p:extLst>
      <p:ext uri="{BB962C8B-B14F-4D97-AF65-F5344CB8AC3E}">
        <p14:creationId xmlns:p14="http://schemas.microsoft.com/office/powerpoint/2010/main" val="2278047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1730-5354-4147-BDE4-4B43CC701932}"/>
              </a:ext>
            </a:extLst>
          </p:cNvPr>
          <p:cNvSpPr>
            <a:spLocks noGrp="1"/>
          </p:cNvSpPr>
          <p:nvPr>
            <p:ph type="title"/>
          </p:nvPr>
        </p:nvSpPr>
        <p:spPr/>
        <p:txBody>
          <a:bodyPr>
            <a:normAutofit/>
          </a:bodyPr>
          <a:lstStyle/>
          <a:p>
            <a:r>
              <a:rPr lang="en-US" b="1" dirty="0">
                <a:solidFill>
                  <a:srgbClr val="FFFF00"/>
                </a:solidFill>
              </a:rPr>
              <a:t>Surgeon-Therapist Relationship</a:t>
            </a:r>
          </a:p>
        </p:txBody>
      </p:sp>
      <p:sp>
        <p:nvSpPr>
          <p:cNvPr id="8" name="Content Placeholder 7">
            <a:extLst>
              <a:ext uri="{FF2B5EF4-FFF2-40B4-BE49-F238E27FC236}">
                <a16:creationId xmlns:a16="http://schemas.microsoft.com/office/drawing/2014/main" id="{95D73857-631B-4CC2-92DD-2E6E7FC78C8B}"/>
              </a:ext>
            </a:extLst>
          </p:cNvPr>
          <p:cNvSpPr>
            <a:spLocks noGrp="1"/>
          </p:cNvSpPr>
          <p:nvPr>
            <p:ph sz="half" idx="1"/>
          </p:nvPr>
        </p:nvSpPr>
        <p:spPr/>
        <p:txBody>
          <a:bodyPr>
            <a:normAutofit fontScale="92500"/>
          </a:bodyPr>
          <a:lstStyle/>
          <a:p>
            <a:r>
              <a:rPr lang="en-US" b="1" dirty="0"/>
              <a:t>Doctor gets bundle $$</a:t>
            </a:r>
          </a:p>
          <a:p>
            <a:endParaRPr lang="en-US" b="1" dirty="0"/>
          </a:p>
          <a:p>
            <a:r>
              <a:rPr lang="en-US" b="1" dirty="0"/>
              <a:t>$20,000 for 90 days </a:t>
            </a:r>
          </a:p>
          <a:p>
            <a:r>
              <a:rPr lang="en-US" b="1" dirty="0"/>
              <a:t>Implant</a:t>
            </a:r>
          </a:p>
          <a:p>
            <a:r>
              <a:rPr lang="en-US" b="1" dirty="0"/>
              <a:t>Hospital stay</a:t>
            </a:r>
          </a:p>
          <a:p>
            <a:r>
              <a:rPr lang="en-US" b="1" dirty="0"/>
              <a:t>Rehab services</a:t>
            </a:r>
          </a:p>
          <a:p>
            <a:pPr marL="0" indent="0">
              <a:buNone/>
            </a:pPr>
            <a:endParaRPr lang="en-US" b="1" dirty="0"/>
          </a:p>
          <a:p>
            <a:endParaRPr lang="en-US" b="1" dirty="0"/>
          </a:p>
          <a:p>
            <a:r>
              <a:rPr lang="en-US" b="1" dirty="0"/>
              <a:t>Doctor keeps leftover $$</a:t>
            </a:r>
          </a:p>
        </p:txBody>
      </p:sp>
      <p:sp>
        <p:nvSpPr>
          <p:cNvPr id="10" name="Content Placeholder 9">
            <a:extLst>
              <a:ext uri="{FF2B5EF4-FFF2-40B4-BE49-F238E27FC236}">
                <a16:creationId xmlns:a16="http://schemas.microsoft.com/office/drawing/2014/main" id="{3FCD837D-540E-49B3-8627-8915CD4250B9}"/>
              </a:ext>
            </a:extLst>
          </p:cNvPr>
          <p:cNvSpPr>
            <a:spLocks noGrp="1"/>
          </p:cNvSpPr>
          <p:nvPr>
            <p:ph sz="half" idx="2"/>
          </p:nvPr>
        </p:nvSpPr>
        <p:spPr>
          <a:xfrm>
            <a:off x="4648200" y="1600200"/>
            <a:ext cx="4038600" cy="5105400"/>
          </a:xfrm>
        </p:spPr>
        <p:txBody>
          <a:bodyPr>
            <a:normAutofit fontScale="92500"/>
          </a:bodyPr>
          <a:lstStyle/>
          <a:p>
            <a:r>
              <a:rPr lang="en-US" b="1" dirty="0"/>
              <a:t>Hypothetical</a:t>
            </a:r>
          </a:p>
          <a:p>
            <a:r>
              <a:rPr lang="en-US" b="1" dirty="0"/>
              <a:t>$20,000</a:t>
            </a:r>
          </a:p>
          <a:p>
            <a:r>
              <a:rPr lang="en-US" b="1" dirty="0"/>
              <a:t>- Implant $5,000</a:t>
            </a:r>
          </a:p>
          <a:p>
            <a:r>
              <a:rPr lang="en-US" b="1" dirty="0"/>
              <a:t>- Hospital stay $10,000</a:t>
            </a:r>
          </a:p>
          <a:p>
            <a:r>
              <a:rPr lang="en-US" b="1" dirty="0"/>
              <a:t>- Rehab Home health+outpatient PT $3,000</a:t>
            </a:r>
          </a:p>
          <a:p>
            <a:endParaRPr lang="en-US" b="1" dirty="0"/>
          </a:p>
          <a:p>
            <a:r>
              <a:rPr lang="en-US" b="1" dirty="0"/>
              <a:t>Net $</a:t>
            </a:r>
            <a:r>
              <a:rPr lang="en-US" b="1" i="1" u="sng" dirty="0"/>
              <a:t>2000</a:t>
            </a:r>
          </a:p>
          <a:p>
            <a:r>
              <a:rPr lang="en-US" b="1" dirty="0"/>
              <a:t> </a:t>
            </a:r>
            <a:r>
              <a:rPr lang="en-US" b="1" u="sng" dirty="0"/>
              <a:t>But what if you can cut certain services???</a:t>
            </a:r>
            <a:endParaRPr lang="en-US" b="1" dirty="0"/>
          </a:p>
        </p:txBody>
      </p:sp>
    </p:spTree>
    <p:extLst>
      <p:ext uri="{BB962C8B-B14F-4D97-AF65-F5344CB8AC3E}">
        <p14:creationId xmlns:p14="http://schemas.microsoft.com/office/powerpoint/2010/main" val="57959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C301-0C22-4589-9747-09D5E39ECF33}"/>
              </a:ext>
            </a:extLst>
          </p:cNvPr>
          <p:cNvSpPr>
            <a:spLocks noGrp="1"/>
          </p:cNvSpPr>
          <p:nvPr>
            <p:ph type="title"/>
          </p:nvPr>
        </p:nvSpPr>
        <p:spPr/>
        <p:txBody>
          <a:bodyPr/>
          <a:lstStyle/>
          <a:p>
            <a:r>
              <a:rPr lang="en-US" b="1" dirty="0">
                <a:solidFill>
                  <a:srgbClr val="FFFF00"/>
                </a:solidFill>
              </a:rPr>
              <a:t>Surgeon-Therapist Relationship</a:t>
            </a:r>
          </a:p>
        </p:txBody>
      </p:sp>
      <p:sp>
        <p:nvSpPr>
          <p:cNvPr id="5" name="Content Placeholder 4">
            <a:extLst>
              <a:ext uri="{FF2B5EF4-FFF2-40B4-BE49-F238E27FC236}">
                <a16:creationId xmlns:a16="http://schemas.microsoft.com/office/drawing/2014/main" id="{FBD5A401-6355-41F8-A198-5653D6C57E77}"/>
              </a:ext>
            </a:extLst>
          </p:cNvPr>
          <p:cNvSpPr>
            <a:spLocks noGrp="1"/>
          </p:cNvSpPr>
          <p:nvPr>
            <p:ph idx="1"/>
          </p:nvPr>
        </p:nvSpPr>
        <p:spPr/>
        <p:txBody>
          <a:bodyPr/>
          <a:lstStyle/>
          <a:p>
            <a:r>
              <a:rPr lang="en-US" b="1" dirty="0"/>
              <a:t>Potential to affect relationship</a:t>
            </a:r>
          </a:p>
          <a:p>
            <a:endParaRPr lang="en-US" b="1" dirty="0"/>
          </a:p>
          <a:p>
            <a:r>
              <a:rPr lang="en-US" b="1" dirty="0"/>
              <a:t>Doctors could feel pressure in a race to the bottom price</a:t>
            </a:r>
          </a:p>
          <a:p>
            <a:endParaRPr lang="en-US" b="1" dirty="0"/>
          </a:p>
          <a:p>
            <a:r>
              <a:rPr lang="en-US" b="1" dirty="0"/>
              <a:t>Could this affect patient outcomes negatively??</a:t>
            </a:r>
          </a:p>
        </p:txBody>
      </p:sp>
    </p:spTree>
    <p:extLst>
      <p:ext uri="{BB962C8B-B14F-4D97-AF65-F5344CB8AC3E}">
        <p14:creationId xmlns:p14="http://schemas.microsoft.com/office/powerpoint/2010/main" val="29969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FFF7-898D-4593-A23A-79803061C4DE}"/>
              </a:ext>
            </a:extLst>
          </p:cNvPr>
          <p:cNvSpPr>
            <a:spLocks noGrp="1"/>
          </p:cNvSpPr>
          <p:nvPr>
            <p:ph type="title"/>
          </p:nvPr>
        </p:nvSpPr>
        <p:spPr/>
        <p:txBody>
          <a:bodyPr/>
          <a:lstStyle/>
          <a:p>
            <a:r>
              <a:rPr lang="en-US" b="1" dirty="0">
                <a:solidFill>
                  <a:srgbClr val="FFFF00"/>
                </a:solidFill>
              </a:rPr>
              <a:t>Summary</a:t>
            </a:r>
          </a:p>
        </p:txBody>
      </p:sp>
      <p:sp>
        <p:nvSpPr>
          <p:cNvPr id="3" name="Content Placeholder 2">
            <a:extLst>
              <a:ext uri="{FF2B5EF4-FFF2-40B4-BE49-F238E27FC236}">
                <a16:creationId xmlns:a16="http://schemas.microsoft.com/office/drawing/2014/main" id="{714274B2-9EF7-4166-BE0A-B0E1557A1E70}"/>
              </a:ext>
            </a:extLst>
          </p:cNvPr>
          <p:cNvSpPr>
            <a:spLocks noGrp="1"/>
          </p:cNvSpPr>
          <p:nvPr>
            <p:ph idx="1"/>
          </p:nvPr>
        </p:nvSpPr>
        <p:spPr/>
        <p:txBody>
          <a:bodyPr>
            <a:normAutofit fontScale="92500" lnSpcReduction="20000"/>
          </a:bodyPr>
          <a:lstStyle/>
          <a:p>
            <a:r>
              <a:rPr lang="en-US" b="1" dirty="0"/>
              <a:t>Therapists remain a vital part of ortho patient care</a:t>
            </a:r>
          </a:p>
          <a:p>
            <a:endParaRPr lang="en-US" b="1" dirty="0"/>
          </a:p>
          <a:p>
            <a:r>
              <a:rPr lang="en-US" b="1" dirty="0"/>
              <a:t>Personally have seen and improvement in the surgeon-therapist relationship over last 10 years</a:t>
            </a:r>
          </a:p>
          <a:p>
            <a:endParaRPr lang="en-US" b="1" dirty="0"/>
          </a:p>
          <a:p>
            <a:r>
              <a:rPr lang="en-US" b="1" dirty="0"/>
              <a:t>This relationship will continue to evolve</a:t>
            </a:r>
          </a:p>
          <a:p>
            <a:endParaRPr lang="en-US" b="1" dirty="0"/>
          </a:p>
          <a:p>
            <a:r>
              <a:rPr lang="en-US" b="1" dirty="0"/>
              <a:t>Value in us meeting each summer to foster this relationship</a:t>
            </a:r>
          </a:p>
        </p:txBody>
      </p:sp>
    </p:spTree>
    <p:extLst>
      <p:ext uri="{BB962C8B-B14F-4D97-AF65-F5344CB8AC3E}">
        <p14:creationId xmlns:p14="http://schemas.microsoft.com/office/powerpoint/2010/main" val="210276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D55-8211-4D50-B415-73B42D3894E3}"/>
              </a:ext>
            </a:extLst>
          </p:cNvPr>
          <p:cNvSpPr>
            <a:spLocks noGrp="1"/>
          </p:cNvSpPr>
          <p:nvPr>
            <p:ph type="title"/>
          </p:nvPr>
        </p:nvSpPr>
        <p:spPr/>
        <p:txBody>
          <a:bodyPr/>
          <a:lstStyle/>
          <a:p>
            <a:r>
              <a:rPr lang="en-US" b="1" dirty="0">
                <a:solidFill>
                  <a:srgbClr val="FFFF00"/>
                </a:solidFill>
              </a:rPr>
              <a:t>Thank You</a:t>
            </a:r>
          </a:p>
        </p:txBody>
      </p:sp>
      <p:pic>
        <p:nvPicPr>
          <p:cNvPr id="4" name="Content Placeholder 3">
            <a:extLst>
              <a:ext uri="{FF2B5EF4-FFF2-40B4-BE49-F238E27FC236}">
                <a16:creationId xmlns:a16="http://schemas.microsoft.com/office/drawing/2014/main" id="{501E279C-22BC-42AD-A390-057B9103AF0E}"/>
              </a:ext>
            </a:extLst>
          </p:cNvPr>
          <p:cNvPicPr>
            <a:picLocks noGrp="1" noChangeAspect="1"/>
          </p:cNvPicPr>
          <p:nvPr>
            <p:ph idx="1"/>
          </p:nvPr>
        </p:nvPicPr>
        <p:blipFill>
          <a:blip r:embed="rId2"/>
          <a:stretch>
            <a:fillRect/>
          </a:stretch>
        </p:blipFill>
        <p:spPr>
          <a:xfrm>
            <a:off x="1179184" y="1600200"/>
            <a:ext cx="6785631" cy="4525963"/>
          </a:xfrm>
          <a:prstGeom prst="rect">
            <a:avLst/>
          </a:prstGeom>
        </p:spPr>
      </p:pic>
    </p:spTree>
    <p:extLst>
      <p:ext uri="{BB962C8B-B14F-4D97-AF65-F5344CB8AC3E}">
        <p14:creationId xmlns:p14="http://schemas.microsoft.com/office/powerpoint/2010/main" val="24664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Surgeon-Therapist Relationship</a:t>
            </a:r>
          </a:p>
        </p:txBody>
      </p:sp>
      <p:sp>
        <p:nvSpPr>
          <p:cNvPr id="3" name="Content Placeholder 2"/>
          <p:cNvSpPr>
            <a:spLocks noGrp="1"/>
          </p:cNvSpPr>
          <p:nvPr>
            <p:ph sz="half" idx="1"/>
          </p:nvPr>
        </p:nvSpPr>
        <p:spPr>
          <a:xfrm>
            <a:off x="457200" y="1600200"/>
            <a:ext cx="4191000" cy="4525963"/>
          </a:xfrm>
        </p:spPr>
        <p:txBody>
          <a:bodyPr/>
          <a:lstStyle/>
          <a:p>
            <a:pPr marL="0" indent="0">
              <a:buNone/>
            </a:pPr>
            <a:r>
              <a:rPr lang="en-US" b="1" dirty="0"/>
              <a:t>The old days</a:t>
            </a:r>
          </a:p>
          <a:p>
            <a:endParaRPr lang="en-US" b="1" dirty="0"/>
          </a:p>
          <a:p>
            <a:pPr lvl="1"/>
            <a:r>
              <a:rPr lang="en-US" b="1" dirty="0"/>
              <a:t>Surgeons focused on anatomy</a:t>
            </a:r>
          </a:p>
          <a:p>
            <a:pPr lvl="1"/>
            <a:endParaRPr lang="en-US" b="1" dirty="0"/>
          </a:p>
          <a:p>
            <a:pPr lvl="1"/>
            <a:r>
              <a:rPr lang="en-US" b="1" dirty="0"/>
              <a:t>Technical aspects of the procedures</a:t>
            </a:r>
          </a:p>
          <a:p>
            <a:pPr lvl="1"/>
            <a:endParaRPr lang="en-US" b="1" dirty="0"/>
          </a:p>
          <a:p>
            <a:pPr lvl="1"/>
            <a:r>
              <a:rPr lang="en-US" b="1" dirty="0"/>
              <a:t>Feasibility of repair</a:t>
            </a:r>
          </a:p>
        </p:txBody>
      </p:sp>
      <p:pic>
        <p:nvPicPr>
          <p:cNvPr id="1026" name="Picture 2" descr="Image result for olden times operating room">
            <a:extLst>
              <a:ext uri="{FF2B5EF4-FFF2-40B4-BE49-F238E27FC236}">
                <a16:creationId xmlns:a16="http://schemas.microsoft.com/office/drawing/2014/main" id="{EFEA6708-3C6A-4A23-B256-F47A56A44D1A}"/>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47576" y="2781300"/>
            <a:ext cx="467931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2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FFFF00"/>
                </a:solidFill>
              </a:rPr>
              <a:t>Surgeon-Therapist Relationship</a:t>
            </a:r>
          </a:p>
        </p:txBody>
      </p:sp>
      <p:sp>
        <p:nvSpPr>
          <p:cNvPr id="6" name="Content Placeholder 5"/>
          <p:cNvSpPr>
            <a:spLocks noGrp="1"/>
          </p:cNvSpPr>
          <p:nvPr>
            <p:ph sz="half" idx="1"/>
          </p:nvPr>
        </p:nvSpPr>
        <p:spPr>
          <a:xfrm>
            <a:off x="457200" y="1600200"/>
            <a:ext cx="5562600" cy="4525963"/>
          </a:xfrm>
        </p:spPr>
        <p:txBody>
          <a:bodyPr>
            <a:normAutofit/>
          </a:bodyPr>
          <a:lstStyle/>
          <a:p>
            <a:r>
              <a:rPr lang="en-US" b="1" dirty="0"/>
              <a:t>Ernest Codman, M.D.</a:t>
            </a:r>
          </a:p>
          <a:p>
            <a:endParaRPr lang="en-US" b="1" dirty="0"/>
          </a:p>
          <a:p>
            <a:pPr lvl="1"/>
            <a:r>
              <a:rPr lang="en-US" b="1" dirty="0"/>
              <a:t>Born 1869</a:t>
            </a:r>
          </a:p>
          <a:p>
            <a:pPr marL="457200" lvl="1" indent="0">
              <a:buNone/>
            </a:pPr>
            <a:endParaRPr lang="en-US" b="1" dirty="0"/>
          </a:p>
          <a:p>
            <a:pPr lvl="1"/>
            <a:r>
              <a:rPr lang="en-US" b="1" dirty="0"/>
              <a:t>Prominent surgeon in early 1900’s</a:t>
            </a:r>
          </a:p>
          <a:p>
            <a:pPr lvl="1"/>
            <a:endParaRPr lang="en-US" b="1" dirty="0"/>
          </a:p>
          <a:p>
            <a:pPr lvl="1"/>
            <a:r>
              <a:rPr lang="en-US" b="1" dirty="0"/>
              <a:t>First to describe RTC repair in 1911</a:t>
            </a:r>
          </a:p>
        </p:txBody>
      </p:sp>
      <p:pic>
        <p:nvPicPr>
          <p:cNvPr id="3" name="Content Placeholder 2">
            <a:extLst>
              <a:ext uri="{FF2B5EF4-FFF2-40B4-BE49-F238E27FC236}">
                <a16:creationId xmlns:a16="http://schemas.microsoft.com/office/drawing/2014/main" id="{F48D6EE7-201D-42C2-8B92-409B615CF01F}"/>
              </a:ext>
            </a:extLst>
          </p:cNvPr>
          <p:cNvPicPr>
            <a:picLocks noGrp="1" noChangeAspect="1"/>
          </p:cNvPicPr>
          <p:nvPr>
            <p:ph sz="half" idx="2"/>
          </p:nvPr>
        </p:nvPicPr>
        <p:blipFill>
          <a:blip r:embed="rId2"/>
          <a:stretch>
            <a:fillRect/>
          </a:stretch>
        </p:blipFill>
        <p:spPr>
          <a:xfrm>
            <a:off x="6751661" y="1905000"/>
            <a:ext cx="2392339" cy="3253581"/>
          </a:xfrm>
          <a:prstGeom prst="rect">
            <a:avLst/>
          </a:prstGeom>
        </p:spPr>
      </p:pic>
    </p:spTree>
    <p:extLst>
      <p:ext uri="{BB962C8B-B14F-4D97-AF65-F5344CB8AC3E}">
        <p14:creationId xmlns:p14="http://schemas.microsoft.com/office/powerpoint/2010/main" val="251523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A0A7-3830-4B8C-B6BC-8E4E6C4967FB}"/>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D982452C-EDC0-4F61-8900-33899AE5D40A}"/>
              </a:ext>
            </a:extLst>
          </p:cNvPr>
          <p:cNvSpPr>
            <a:spLocks noGrp="1"/>
          </p:cNvSpPr>
          <p:nvPr>
            <p:ph sz="half" idx="1"/>
          </p:nvPr>
        </p:nvSpPr>
        <p:spPr/>
        <p:txBody>
          <a:bodyPr>
            <a:normAutofit fontScale="92500" lnSpcReduction="20000"/>
          </a:bodyPr>
          <a:lstStyle/>
          <a:p>
            <a:r>
              <a:rPr lang="en-US" b="1" dirty="0"/>
              <a:t>Pioneer </a:t>
            </a:r>
          </a:p>
          <a:p>
            <a:endParaRPr lang="en-US" b="1" dirty="0"/>
          </a:p>
          <a:p>
            <a:r>
              <a:rPr lang="en-US" b="1" dirty="0"/>
              <a:t>Butted heads with medical establishment</a:t>
            </a:r>
          </a:p>
          <a:p>
            <a:endParaRPr lang="en-US" b="1" dirty="0"/>
          </a:p>
          <a:p>
            <a:r>
              <a:rPr lang="en-US" b="1" dirty="0"/>
              <a:t>Felt hospitals were not interested in the “End Result”</a:t>
            </a:r>
          </a:p>
          <a:p>
            <a:endParaRPr lang="en-US" b="1" dirty="0"/>
          </a:p>
          <a:p>
            <a:r>
              <a:rPr lang="en-US" b="1" dirty="0"/>
              <a:t>Was the first to suggest long term follow up of patients</a:t>
            </a:r>
          </a:p>
        </p:txBody>
      </p:sp>
      <p:pic>
        <p:nvPicPr>
          <p:cNvPr id="5" name="Content Placeholder 4">
            <a:extLst>
              <a:ext uri="{FF2B5EF4-FFF2-40B4-BE49-F238E27FC236}">
                <a16:creationId xmlns:a16="http://schemas.microsoft.com/office/drawing/2014/main" id="{440FAB11-2DAF-453A-8B68-7B509352DC03}"/>
              </a:ext>
            </a:extLst>
          </p:cNvPr>
          <p:cNvPicPr>
            <a:picLocks noGrp="1" noChangeAspect="1"/>
          </p:cNvPicPr>
          <p:nvPr>
            <p:ph sz="half" idx="2"/>
          </p:nvPr>
        </p:nvPicPr>
        <p:blipFill>
          <a:blip r:embed="rId2"/>
          <a:stretch>
            <a:fillRect/>
          </a:stretch>
        </p:blipFill>
        <p:spPr>
          <a:xfrm>
            <a:off x="5257800" y="1676400"/>
            <a:ext cx="3177166" cy="4525963"/>
          </a:xfrm>
          <a:prstGeom prst="rect">
            <a:avLst/>
          </a:prstGeom>
        </p:spPr>
      </p:pic>
    </p:spTree>
    <p:extLst>
      <p:ext uri="{BB962C8B-B14F-4D97-AF65-F5344CB8AC3E}">
        <p14:creationId xmlns:p14="http://schemas.microsoft.com/office/powerpoint/2010/main" val="327031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Surgeon-Therapist Relationship</a:t>
            </a:r>
          </a:p>
        </p:txBody>
      </p:sp>
      <p:sp>
        <p:nvSpPr>
          <p:cNvPr id="4" name="Content Placeholder 3">
            <a:extLst>
              <a:ext uri="{FF2B5EF4-FFF2-40B4-BE49-F238E27FC236}">
                <a16:creationId xmlns:a16="http://schemas.microsoft.com/office/drawing/2014/main" id="{E362539D-0524-4104-9D19-A24BAEFA1A11}"/>
              </a:ext>
            </a:extLst>
          </p:cNvPr>
          <p:cNvSpPr>
            <a:spLocks noGrp="1"/>
          </p:cNvSpPr>
          <p:nvPr>
            <p:ph idx="1"/>
          </p:nvPr>
        </p:nvSpPr>
        <p:spPr/>
        <p:txBody>
          <a:bodyPr/>
          <a:lstStyle/>
          <a:p>
            <a:r>
              <a:rPr lang="en-US" dirty="0"/>
              <a:t> </a:t>
            </a:r>
            <a:r>
              <a:rPr lang="en-US" b="1" dirty="0"/>
              <a:t>“The common sense notion that every hospital should follow every patient it treats, long enough to determine whether or not the treatment has been successful, and then to inquire, ‘If not, why not?’ with a view to preventing similar failures in the future</a:t>
            </a:r>
            <a:r>
              <a:rPr lang="en-US" dirty="0"/>
              <a:t>” </a:t>
            </a:r>
          </a:p>
        </p:txBody>
      </p:sp>
    </p:spTree>
    <p:extLst>
      <p:ext uri="{BB962C8B-B14F-4D97-AF65-F5344CB8AC3E}">
        <p14:creationId xmlns:p14="http://schemas.microsoft.com/office/powerpoint/2010/main" val="124255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599D-0B0E-47DE-84F0-B143A0895AE5}"/>
              </a:ext>
            </a:extLst>
          </p:cNvPr>
          <p:cNvSpPr>
            <a:spLocks noGrp="1"/>
          </p:cNvSpPr>
          <p:nvPr>
            <p:ph type="title"/>
          </p:nvPr>
        </p:nvSpPr>
        <p:spPr/>
        <p:txBody>
          <a:bodyPr/>
          <a:lstStyle/>
          <a:p>
            <a:r>
              <a:rPr lang="en-US" b="1" dirty="0">
                <a:solidFill>
                  <a:srgbClr val="FFFF00"/>
                </a:solidFill>
              </a:rPr>
              <a:t>Surgeon-Therapist Relationship</a:t>
            </a:r>
          </a:p>
        </p:txBody>
      </p:sp>
      <p:sp>
        <p:nvSpPr>
          <p:cNvPr id="4" name="Content Placeholder 3">
            <a:extLst>
              <a:ext uri="{FF2B5EF4-FFF2-40B4-BE49-F238E27FC236}">
                <a16:creationId xmlns:a16="http://schemas.microsoft.com/office/drawing/2014/main" id="{25D16A33-6437-4AE7-97FA-B725C5DDEF7B}"/>
              </a:ext>
            </a:extLst>
          </p:cNvPr>
          <p:cNvSpPr>
            <a:spLocks noGrp="1"/>
          </p:cNvSpPr>
          <p:nvPr>
            <p:ph sz="half" idx="1"/>
          </p:nvPr>
        </p:nvSpPr>
        <p:spPr/>
        <p:txBody>
          <a:bodyPr/>
          <a:lstStyle/>
          <a:p>
            <a:r>
              <a:rPr lang="en-US" b="1" dirty="0"/>
              <a:t>Post injury/surgery rehabilitation of particular interest to Codman</a:t>
            </a:r>
          </a:p>
          <a:p>
            <a:endParaRPr lang="en-US" b="1" dirty="0"/>
          </a:p>
          <a:p>
            <a:r>
              <a:rPr lang="en-US" b="1" dirty="0"/>
              <a:t>Felt that therapy exercises affected long term outcomes</a:t>
            </a:r>
          </a:p>
        </p:txBody>
      </p:sp>
      <p:pic>
        <p:nvPicPr>
          <p:cNvPr id="6" name="Content Placeholder 5">
            <a:extLst>
              <a:ext uri="{FF2B5EF4-FFF2-40B4-BE49-F238E27FC236}">
                <a16:creationId xmlns:a16="http://schemas.microsoft.com/office/drawing/2014/main" id="{57ED47A1-8060-42AA-8987-E102BB01CD7B}"/>
              </a:ext>
            </a:extLst>
          </p:cNvPr>
          <p:cNvPicPr>
            <a:picLocks noGrp="1" noChangeAspect="1"/>
          </p:cNvPicPr>
          <p:nvPr>
            <p:ph sz="half" idx="2"/>
          </p:nvPr>
        </p:nvPicPr>
        <p:blipFill>
          <a:blip r:embed="rId2"/>
          <a:stretch>
            <a:fillRect/>
          </a:stretch>
        </p:blipFill>
        <p:spPr>
          <a:xfrm>
            <a:off x="5410200" y="2114948"/>
            <a:ext cx="3420510" cy="3315494"/>
          </a:xfrm>
          <a:prstGeom prst="rect">
            <a:avLst/>
          </a:prstGeom>
        </p:spPr>
      </p:pic>
    </p:spTree>
    <p:extLst>
      <p:ext uri="{BB962C8B-B14F-4D97-AF65-F5344CB8AC3E}">
        <p14:creationId xmlns:p14="http://schemas.microsoft.com/office/powerpoint/2010/main" val="147151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69C7-5BE1-4ABE-9057-D1C12649DCE0}"/>
              </a:ext>
            </a:extLst>
          </p:cNvPr>
          <p:cNvSpPr>
            <a:spLocks noGrp="1"/>
          </p:cNvSpPr>
          <p:nvPr>
            <p:ph type="title"/>
          </p:nvPr>
        </p:nvSpPr>
        <p:spPr/>
        <p:txBody>
          <a:bodyPr/>
          <a:lstStyle/>
          <a:p>
            <a:r>
              <a:rPr lang="en-US" b="1" dirty="0">
                <a:solidFill>
                  <a:srgbClr val="FFFF00"/>
                </a:solidFill>
              </a:rPr>
              <a:t>Surgeon-Therapist Relationship</a:t>
            </a:r>
          </a:p>
        </p:txBody>
      </p:sp>
      <p:sp>
        <p:nvSpPr>
          <p:cNvPr id="3" name="Content Placeholder 2">
            <a:extLst>
              <a:ext uri="{FF2B5EF4-FFF2-40B4-BE49-F238E27FC236}">
                <a16:creationId xmlns:a16="http://schemas.microsoft.com/office/drawing/2014/main" id="{B91D4CB7-D3F1-447A-8043-39D7024F65C2}"/>
              </a:ext>
            </a:extLst>
          </p:cNvPr>
          <p:cNvSpPr>
            <a:spLocks noGrp="1"/>
          </p:cNvSpPr>
          <p:nvPr>
            <p:ph sz="half" idx="1"/>
          </p:nvPr>
        </p:nvSpPr>
        <p:spPr>
          <a:xfrm>
            <a:off x="76200" y="1600200"/>
            <a:ext cx="5257800" cy="4525963"/>
          </a:xfrm>
        </p:spPr>
        <p:txBody>
          <a:bodyPr/>
          <a:lstStyle/>
          <a:p>
            <a:r>
              <a:rPr lang="en-US" b="1" dirty="0"/>
              <a:t>PT/OT has major affects on outcome</a:t>
            </a:r>
          </a:p>
          <a:p>
            <a:endParaRPr lang="en-US" b="1" dirty="0"/>
          </a:p>
          <a:p>
            <a:r>
              <a:rPr lang="en-US" b="1" dirty="0"/>
              <a:t>Critical part of team of providers who interact with my patients</a:t>
            </a:r>
          </a:p>
          <a:p>
            <a:endParaRPr lang="en-US" b="1" dirty="0"/>
          </a:p>
          <a:p>
            <a:r>
              <a:rPr lang="en-US" b="1" dirty="0"/>
              <a:t>Seen PT/OT evolve in my 10 years in practice</a:t>
            </a:r>
          </a:p>
          <a:p>
            <a:endParaRPr lang="en-US" b="1" dirty="0"/>
          </a:p>
        </p:txBody>
      </p:sp>
      <p:pic>
        <p:nvPicPr>
          <p:cNvPr id="5" name="Content Placeholder 4">
            <a:extLst>
              <a:ext uri="{FF2B5EF4-FFF2-40B4-BE49-F238E27FC236}">
                <a16:creationId xmlns:a16="http://schemas.microsoft.com/office/drawing/2014/main" id="{A0B2A2A7-1557-4DF9-B3EA-D1C5455B6CDF}"/>
              </a:ext>
            </a:extLst>
          </p:cNvPr>
          <p:cNvPicPr>
            <a:picLocks noGrp="1" noChangeAspect="1"/>
          </p:cNvPicPr>
          <p:nvPr>
            <p:ph sz="half" idx="2"/>
          </p:nvPr>
        </p:nvPicPr>
        <p:blipFill>
          <a:blip r:embed="rId2"/>
          <a:stretch>
            <a:fillRect/>
          </a:stretch>
        </p:blipFill>
        <p:spPr>
          <a:xfrm>
            <a:off x="5486400" y="2454497"/>
            <a:ext cx="3581400" cy="2817368"/>
          </a:xfrm>
          <a:prstGeom prst="rect">
            <a:avLst/>
          </a:prstGeom>
        </p:spPr>
      </p:pic>
    </p:spTree>
    <p:extLst>
      <p:ext uri="{BB962C8B-B14F-4D97-AF65-F5344CB8AC3E}">
        <p14:creationId xmlns:p14="http://schemas.microsoft.com/office/powerpoint/2010/main" val="419113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BA0E6-69FB-49C5-963A-663621F1781F}"/>
              </a:ext>
            </a:extLst>
          </p:cNvPr>
          <p:cNvSpPr>
            <a:spLocks noGrp="1"/>
          </p:cNvSpPr>
          <p:nvPr>
            <p:ph type="title"/>
          </p:nvPr>
        </p:nvSpPr>
        <p:spPr/>
        <p:txBody>
          <a:bodyPr/>
          <a:lstStyle/>
          <a:p>
            <a:r>
              <a:rPr lang="en-US" b="1" dirty="0">
                <a:solidFill>
                  <a:srgbClr val="FFFF00"/>
                </a:solidFill>
                <a:latin typeface="+mn-lt"/>
              </a:rPr>
              <a:t>Surgeon-Therapist Relationship</a:t>
            </a:r>
          </a:p>
        </p:txBody>
      </p:sp>
      <p:sp>
        <p:nvSpPr>
          <p:cNvPr id="6" name="Content Placeholder 5">
            <a:extLst>
              <a:ext uri="{FF2B5EF4-FFF2-40B4-BE49-F238E27FC236}">
                <a16:creationId xmlns:a16="http://schemas.microsoft.com/office/drawing/2014/main" id="{C7CE50CB-3587-417C-B8CB-6CA20A0DE9D2}"/>
              </a:ext>
            </a:extLst>
          </p:cNvPr>
          <p:cNvSpPr>
            <a:spLocks noGrp="1"/>
          </p:cNvSpPr>
          <p:nvPr>
            <p:ph idx="1"/>
          </p:nvPr>
        </p:nvSpPr>
        <p:spPr/>
        <p:txBody>
          <a:bodyPr>
            <a:normAutofit lnSpcReduction="10000"/>
          </a:bodyPr>
          <a:lstStyle/>
          <a:p>
            <a:r>
              <a:rPr lang="en-US" b="1" dirty="0"/>
              <a:t>1.  Improved communication</a:t>
            </a:r>
          </a:p>
          <a:p>
            <a:endParaRPr lang="en-US" b="1" dirty="0"/>
          </a:p>
          <a:p>
            <a:r>
              <a:rPr lang="en-US" b="1" dirty="0"/>
              <a:t>2.  Better diagnostic skills</a:t>
            </a:r>
          </a:p>
          <a:p>
            <a:endParaRPr lang="en-US" b="1" dirty="0"/>
          </a:p>
          <a:p>
            <a:r>
              <a:rPr lang="en-US" b="1" dirty="0"/>
              <a:t>3.  Quicker recognition of complications</a:t>
            </a:r>
          </a:p>
          <a:p>
            <a:endParaRPr lang="en-US" b="1" dirty="0"/>
          </a:p>
          <a:p>
            <a:r>
              <a:rPr lang="en-US" b="1" dirty="0"/>
              <a:t>4.  Better understanding of the surgical procedures</a:t>
            </a:r>
          </a:p>
        </p:txBody>
      </p:sp>
    </p:spTree>
    <p:extLst>
      <p:ext uri="{BB962C8B-B14F-4D97-AF65-F5344CB8AC3E}">
        <p14:creationId xmlns:p14="http://schemas.microsoft.com/office/powerpoint/2010/main" val="2073450555"/>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678</Words>
  <Application>Microsoft Office PowerPoint</Application>
  <PresentationFormat>On-screen Show (4:3)</PresentationFormat>
  <Paragraphs>182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The Surgeon-Therapist Relationship</vt:lpstr>
      <vt:lpstr>Goals</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Surgeon-Therapist Relationship</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Surgeon-Therapist Relationship</dc:title>
  <dc:creator>Cuff</dc:creator>
  <cp:lastModifiedBy>April Mason</cp:lastModifiedBy>
  <cp:revision>57</cp:revision>
  <dcterms:created xsi:type="dcterms:W3CDTF">2014-06-08T18:40:25Z</dcterms:created>
  <dcterms:modified xsi:type="dcterms:W3CDTF">2018-08-28T20:06:56Z</dcterms:modified>
</cp:coreProperties>
</file>